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Lst>
  <p:notesMasterIdLst>
    <p:notesMasterId r:id="rId23"/>
  </p:notesMasterIdLst>
  <p:sldIdLst>
    <p:sldId id="280" r:id="rId3"/>
    <p:sldId id="258" r:id="rId4"/>
    <p:sldId id="272" r:id="rId5"/>
    <p:sldId id="268" r:id="rId6"/>
    <p:sldId id="269" r:id="rId7"/>
    <p:sldId id="274" r:id="rId8"/>
    <p:sldId id="265" r:id="rId9"/>
    <p:sldId id="275" r:id="rId10"/>
    <p:sldId id="259" r:id="rId11"/>
    <p:sldId id="260" r:id="rId12"/>
    <p:sldId id="261" r:id="rId13"/>
    <p:sldId id="264" r:id="rId14"/>
    <p:sldId id="262" r:id="rId15"/>
    <p:sldId id="263" r:id="rId16"/>
    <p:sldId id="278" r:id="rId17"/>
    <p:sldId id="267" r:id="rId18"/>
    <p:sldId id="273" r:id="rId19"/>
    <p:sldId id="276" r:id="rId20"/>
    <p:sldId id="277" r:id="rId21"/>
    <p:sldId id="279" r:id="rId22"/>
  </p:sldIdLst>
  <p:sldSz cx="10287000" cy="6858000" type="35mm"/>
  <p:notesSz cx="6858000" cy="9144000"/>
  <p:defaultTextStyle>
    <a:defPPr>
      <a:defRPr lang="de-DE"/>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a:srgbClr val="660033"/>
    <a:srgbClr val="DDDDDD"/>
    <a:srgbClr val="990033"/>
    <a:srgbClr val="0000FF"/>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43" autoAdjust="0"/>
  </p:normalViewPr>
  <p:slideViewPr>
    <p:cSldViewPr>
      <p:cViewPr varScale="1">
        <p:scale>
          <a:sx n="59" d="100"/>
          <a:sy n="59" d="100"/>
        </p:scale>
        <p:origin x="-1170" y="-90"/>
      </p:cViewPr>
      <p:guideLst>
        <p:guide orient="horz" pos="2160"/>
        <p:guide pos="32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891E09C4-A162-4CCC-8BA3-6CBAFD8268BD}" type="datetimeFigureOut">
              <a:rPr lang="de-AT"/>
              <a:pPr>
                <a:defRPr/>
              </a:pPr>
              <a:t>09.08.2012</a:t>
            </a:fld>
            <a:endParaRPr lang="de-AT"/>
          </a:p>
        </p:txBody>
      </p:sp>
      <p:sp>
        <p:nvSpPr>
          <p:cNvPr id="4" name="Folienbildplatzhalter 3"/>
          <p:cNvSpPr>
            <a:spLocks noGrp="1" noRot="1" noChangeAspect="1"/>
          </p:cNvSpPr>
          <p:nvPr>
            <p:ph type="sldImg" idx="2"/>
          </p:nvPr>
        </p:nvSpPr>
        <p:spPr>
          <a:xfrm>
            <a:off x="857250" y="685800"/>
            <a:ext cx="51435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smtClean="0"/>
              <a:t>Textmasterformat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endParaRPr lang="de-AT" noProof="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ACD7C418-826D-4AAE-83F5-CB557CEBA338}" type="slidenum">
              <a:rPr lang="de-AT"/>
              <a:pPr>
                <a:defRPr/>
              </a:pPr>
              <a:t>‹Nº›</a:t>
            </a:fld>
            <a:endParaRPr lang="de-AT"/>
          </a:p>
        </p:txBody>
      </p:sp>
    </p:spTree>
    <p:extLst>
      <p:ext uri="{BB962C8B-B14F-4D97-AF65-F5344CB8AC3E}">
        <p14:creationId xmlns:p14="http://schemas.microsoft.com/office/powerpoint/2010/main" val="38911997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Text Box 1"/>
          <p:cNvSpPr txBox="1">
            <a:spLocks noChangeArrowheads="1"/>
          </p:cNvSpPr>
          <p:nvPr/>
        </p:nvSpPr>
        <p:spPr bwMode="auto">
          <a:xfrm>
            <a:off x="1400175" y="914400"/>
            <a:ext cx="4056063" cy="3135313"/>
          </a:xfrm>
          <a:prstGeom prst="rect">
            <a:avLst/>
          </a:prstGeom>
          <a:solidFill>
            <a:srgbClr val="FFFFFF"/>
          </a:solidFill>
          <a:ln w="9525">
            <a:solidFill>
              <a:srgbClr val="000000"/>
            </a:solidFill>
            <a:miter lim="800000"/>
            <a:headEnd/>
            <a:tailEnd/>
          </a:ln>
        </p:spPr>
        <p:txBody>
          <a:bodyPr wrap="none" lIns="82058" tIns="41029" rIns="82058" bIns="41029"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de-AT">
              <a:latin typeface="Calibri" pitchFamily="34" charset="0"/>
            </a:endParaRPr>
          </a:p>
        </p:txBody>
      </p:sp>
      <p:sp>
        <p:nvSpPr>
          <p:cNvPr id="24579" name="Text Box 2"/>
          <p:cNvSpPr>
            <a:spLocks noGrp="1" noChangeArrowheads="1"/>
          </p:cNvSpPr>
          <p:nvPr>
            <p:ph type="body"/>
          </p:nvPr>
        </p:nvSpPr>
        <p:spPr bwMode="auto">
          <a:xfrm>
            <a:off x="1046163" y="4352925"/>
            <a:ext cx="4770437" cy="3478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numCol="1" anchor="t" anchorCtr="0" compatLnSpc="1">
            <a:prstTxWarp prst="textNoShape">
              <a:avLst/>
            </a:prstTxWarp>
          </a:bodyPr>
          <a:lstStyle/>
          <a:p>
            <a:pPr marL="85725" indent="-85725" eaLnBrk="1" hangingPunct="1">
              <a:lnSpc>
                <a:spcPct val="93000"/>
              </a:lnSpc>
              <a:spcBef>
                <a:spcPct val="0"/>
              </a:spcBef>
              <a:buSzPct val="45000"/>
              <a:buFont typeface="Wingdings" pitchFamily="2" charset="2"/>
              <a:buNone/>
              <a:tabLst>
                <a:tab pos="723900" algn="l"/>
                <a:tab pos="1447800" algn="l"/>
                <a:tab pos="2171700" algn="l"/>
                <a:tab pos="2895600" algn="l"/>
                <a:tab pos="3619500" algn="l"/>
                <a:tab pos="4343400" algn="l"/>
                <a:tab pos="5067300" algn="l"/>
              </a:tabLst>
            </a:pPr>
            <a:r>
              <a:rPr lang="en-GB" smtClean="0">
                <a:solidFill>
                  <a:srgbClr val="000000"/>
                </a:solidFill>
                <a:latin typeface="Arial" pitchFamily="34" charset="0"/>
                <a:ea typeface="msgothic"/>
                <a:cs typeface="msgothic"/>
              </a:rPr>
              <a:t>Schematic representations of the hypothetical mechanisms linking bleeding and mortality.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Text Box 1"/>
          <p:cNvSpPr txBox="1">
            <a:spLocks noChangeArrowheads="1"/>
          </p:cNvSpPr>
          <p:nvPr/>
        </p:nvSpPr>
        <p:spPr bwMode="auto">
          <a:xfrm>
            <a:off x="1400175" y="914400"/>
            <a:ext cx="4056063" cy="3135313"/>
          </a:xfrm>
          <a:prstGeom prst="rect">
            <a:avLst/>
          </a:prstGeom>
          <a:solidFill>
            <a:srgbClr val="FFFFFF"/>
          </a:solidFill>
          <a:ln w="9525">
            <a:solidFill>
              <a:srgbClr val="000000"/>
            </a:solidFill>
            <a:miter lim="800000"/>
            <a:headEnd/>
            <a:tailEnd/>
          </a:ln>
        </p:spPr>
        <p:txBody>
          <a:bodyPr wrap="none" lIns="82058" tIns="41029" rIns="82058" bIns="41029"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de-AT">
              <a:latin typeface="Calibri" pitchFamily="34" charset="0"/>
            </a:endParaRPr>
          </a:p>
        </p:txBody>
      </p:sp>
      <p:sp>
        <p:nvSpPr>
          <p:cNvPr id="25603" name="Text Box 2"/>
          <p:cNvSpPr>
            <a:spLocks noGrp="1" noChangeArrowheads="1"/>
          </p:cNvSpPr>
          <p:nvPr>
            <p:ph type="body"/>
          </p:nvPr>
        </p:nvSpPr>
        <p:spPr bwMode="auto">
          <a:xfrm>
            <a:off x="1046163" y="4352925"/>
            <a:ext cx="4770437" cy="3478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numCol="1" anchor="t" anchorCtr="0" compatLnSpc="1">
            <a:prstTxWarp prst="textNoShape">
              <a:avLst/>
            </a:prstTxWarp>
          </a:bodyPr>
          <a:lstStyle/>
          <a:p>
            <a:pPr marL="85725" indent="-85725" eaLnBrk="1" hangingPunct="1">
              <a:lnSpc>
                <a:spcPct val="93000"/>
              </a:lnSpc>
              <a:spcBef>
                <a:spcPct val="0"/>
              </a:spcBef>
              <a:buSzPct val="45000"/>
              <a:buFont typeface="Wingdings" pitchFamily="2" charset="2"/>
              <a:buNone/>
              <a:tabLst>
                <a:tab pos="723900" algn="l"/>
                <a:tab pos="1447800" algn="l"/>
                <a:tab pos="2171700" algn="l"/>
                <a:tab pos="2895600" algn="l"/>
                <a:tab pos="3619500" algn="l"/>
                <a:tab pos="4343400" algn="l"/>
                <a:tab pos="5067300" algn="l"/>
              </a:tabLst>
            </a:pPr>
            <a:r>
              <a:rPr lang="en-GB" smtClean="0">
                <a:solidFill>
                  <a:srgbClr val="000000"/>
                </a:solidFill>
                <a:latin typeface="Arial" pitchFamily="34" charset="0"/>
                <a:ea typeface="msgothic"/>
                <a:cs typeface="msgothic"/>
              </a:rPr>
              <a:t>Potential mechanisms of the detrimental effect of blood transfusion.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1400175" y="914400"/>
            <a:ext cx="4056063" cy="3135313"/>
          </a:xfrm>
          <a:prstGeom prst="rect">
            <a:avLst/>
          </a:prstGeom>
          <a:solidFill>
            <a:srgbClr val="FFFFFF"/>
          </a:solidFill>
          <a:ln w="9525">
            <a:solidFill>
              <a:srgbClr val="000000"/>
            </a:solidFill>
            <a:miter lim="800000"/>
            <a:headEnd/>
            <a:tailEnd/>
          </a:ln>
        </p:spPr>
        <p:txBody>
          <a:bodyPr wrap="none" lIns="82058" tIns="41029" rIns="82058" bIns="41029"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de-AT">
              <a:solidFill>
                <a:srgbClr val="000000"/>
              </a:solidFill>
              <a:latin typeface="Calibri" pitchFamily="34" charset="0"/>
            </a:endParaRPr>
          </a:p>
        </p:txBody>
      </p:sp>
      <p:sp>
        <p:nvSpPr>
          <p:cNvPr id="26627" name="Text Box 2"/>
          <p:cNvSpPr>
            <a:spLocks noGrp="1" noChangeArrowheads="1"/>
          </p:cNvSpPr>
          <p:nvPr>
            <p:ph type="body"/>
          </p:nvPr>
        </p:nvSpPr>
        <p:spPr bwMode="auto">
          <a:xfrm>
            <a:off x="1046163" y="4352925"/>
            <a:ext cx="4770437" cy="3478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numCol="1" anchor="t" anchorCtr="0" compatLnSpc="1">
            <a:prstTxWarp prst="textNoShape">
              <a:avLst/>
            </a:prstTxWarp>
          </a:bodyPr>
          <a:lstStyle/>
          <a:p>
            <a:pPr marL="85725" indent="-85725" eaLnBrk="1" hangingPunct="1">
              <a:lnSpc>
                <a:spcPct val="93000"/>
              </a:lnSpc>
              <a:spcBef>
                <a:spcPct val="0"/>
              </a:spcBef>
              <a:buSzPct val="45000"/>
              <a:buFont typeface="Wingdings" pitchFamily="2" charset="2"/>
              <a:buNone/>
              <a:tabLst>
                <a:tab pos="723900" algn="l"/>
                <a:tab pos="1447800" algn="l"/>
                <a:tab pos="2171700" algn="l"/>
                <a:tab pos="2895600" algn="l"/>
                <a:tab pos="3619500" algn="l"/>
                <a:tab pos="4343400" algn="l"/>
                <a:tab pos="5067300" algn="l"/>
              </a:tabLst>
            </a:pPr>
            <a:r>
              <a:rPr lang="en-GB" smtClean="0">
                <a:solidFill>
                  <a:srgbClr val="000000"/>
                </a:solidFill>
                <a:latin typeface="Arial" pitchFamily="34" charset="0"/>
                <a:ea typeface="msgothic"/>
                <a:cs typeface="msgothic"/>
              </a:rPr>
              <a:t>Construction of bleeding definitions using different categories of data elements. Hgb indicates hemoglobin; Hct, hematocrit.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Text Box 1"/>
          <p:cNvSpPr txBox="1">
            <a:spLocks noChangeArrowheads="1"/>
          </p:cNvSpPr>
          <p:nvPr/>
        </p:nvSpPr>
        <p:spPr bwMode="auto">
          <a:xfrm>
            <a:off x="1400175" y="914400"/>
            <a:ext cx="4056063" cy="3135313"/>
          </a:xfrm>
          <a:prstGeom prst="rect">
            <a:avLst/>
          </a:prstGeom>
          <a:solidFill>
            <a:srgbClr val="FFFFFF"/>
          </a:solidFill>
          <a:ln w="9525">
            <a:solidFill>
              <a:srgbClr val="000000"/>
            </a:solidFill>
            <a:miter lim="800000"/>
            <a:headEnd/>
            <a:tailEnd/>
          </a:ln>
        </p:spPr>
        <p:txBody>
          <a:bodyPr wrap="none" lIns="82058" tIns="41029" rIns="82058" bIns="41029"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de-AT">
              <a:latin typeface="Calibri" pitchFamily="34" charset="0"/>
            </a:endParaRPr>
          </a:p>
        </p:txBody>
      </p:sp>
      <p:sp>
        <p:nvSpPr>
          <p:cNvPr id="27651" name="Text Box 2"/>
          <p:cNvSpPr>
            <a:spLocks noGrp="1" noChangeArrowheads="1"/>
          </p:cNvSpPr>
          <p:nvPr>
            <p:ph type="body"/>
          </p:nvPr>
        </p:nvSpPr>
        <p:spPr bwMode="auto">
          <a:xfrm>
            <a:off x="1046163" y="4352925"/>
            <a:ext cx="4770437" cy="3478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numCol="1" anchor="t" anchorCtr="0" compatLnSpc="1">
            <a:prstTxWarp prst="textNoShape">
              <a:avLst/>
            </a:prstTxWarp>
          </a:bodyPr>
          <a:lstStyle/>
          <a:p>
            <a:pPr marL="85725" indent="-85725" eaLnBrk="1" hangingPunct="1">
              <a:lnSpc>
                <a:spcPct val="93000"/>
              </a:lnSpc>
              <a:spcBef>
                <a:spcPct val="0"/>
              </a:spcBef>
              <a:buSzPct val="45000"/>
              <a:buFont typeface="Wingdings" pitchFamily="2" charset="2"/>
              <a:buNone/>
              <a:tabLst>
                <a:tab pos="723900" algn="l"/>
                <a:tab pos="1447800" algn="l"/>
                <a:tab pos="2171700" algn="l"/>
                <a:tab pos="2895600" algn="l"/>
                <a:tab pos="3619500" algn="l"/>
                <a:tab pos="4343400" algn="l"/>
                <a:tab pos="5067300" algn="l"/>
              </a:tabLst>
            </a:pPr>
            <a:r>
              <a:rPr lang="en-GB" smtClean="0">
                <a:solidFill>
                  <a:srgbClr val="000000"/>
                </a:solidFill>
                <a:latin typeface="Arial" pitchFamily="34" charset="0"/>
                <a:ea typeface="msgothic"/>
                <a:cs typeface="msgothic"/>
              </a:rPr>
              <a:t>Predictors of bleeding in acute coronary syndrome. Adapted from Moscucci et al., GRACE.9 Referent groups male sex: UFH for LMWH only, both LMWH and UFH, and neither LMWH nor UFH, neither thrombolytics nor GP IIb/IIIa blockers for thrombolytics only, GP IIb/IIIa blockers only, and both thrombolytics and GP IIb/IIIa blockers; no for other variables. Hosmer–Lemeshow goodness-of-fit test P-value = 0.59, C-statistic = 0.75. GP, glycoprotein; LMWH, low-molecular-weight heparin; UFH, unfractionated heparin.</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Text Box 1"/>
          <p:cNvSpPr txBox="1">
            <a:spLocks noChangeArrowheads="1"/>
          </p:cNvSpPr>
          <p:nvPr/>
        </p:nvSpPr>
        <p:spPr bwMode="auto">
          <a:xfrm>
            <a:off x="1400175" y="914400"/>
            <a:ext cx="4056063" cy="3135313"/>
          </a:xfrm>
          <a:prstGeom prst="rect">
            <a:avLst/>
          </a:prstGeom>
          <a:solidFill>
            <a:srgbClr val="FFFFFF"/>
          </a:solidFill>
          <a:ln w="9525">
            <a:solidFill>
              <a:srgbClr val="000000"/>
            </a:solidFill>
            <a:miter lim="800000"/>
            <a:headEnd/>
            <a:tailEnd/>
          </a:ln>
        </p:spPr>
        <p:txBody>
          <a:bodyPr wrap="none" lIns="82058" tIns="41029" rIns="82058" bIns="41029"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de-AT">
              <a:solidFill>
                <a:srgbClr val="000000"/>
              </a:solidFill>
              <a:latin typeface="Calibri" pitchFamily="34" charset="0"/>
            </a:endParaRPr>
          </a:p>
        </p:txBody>
      </p:sp>
      <p:sp>
        <p:nvSpPr>
          <p:cNvPr id="28675" name="Text Box 2"/>
          <p:cNvSpPr>
            <a:spLocks noGrp="1" noChangeArrowheads="1"/>
          </p:cNvSpPr>
          <p:nvPr>
            <p:ph type="body"/>
          </p:nvPr>
        </p:nvSpPr>
        <p:spPr bwMode="auto">
          <a:xfrm>
            <a:off x="1046163" y="4352925"/>
            <a:ext cx="4770437" cy="3478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numCol="1" anchor="t" anchorCtr="0" compatLnSpc="1">
            <a:prstTxWarp prst="textNoShape">
              <a:avLst/>
            </a:prstTxWarp>
          </a:bodyPr>
          <a:lstStyle/>
          <a:p>
            <a:pPr marL="85725" indent="-85725" eaLnBrk="1" hangingPunct="1">
              <a:lnSpc>
                <a:spcPct val="93000"/>
              </a:lnSpc>
              <a:spcBef>
                <a:spcPct val="0"/>
              </a:spcBef>
              <a:buSzPct val="45000"/>
              <a:buFont typeface="Wingdings" pitchFamily="2" charset="2"/>
              <a:buNone/>
              <a:tabLst>
                <a:tab pos="723900" algn="l"/>
                <a:tab pos="1447800" algn="l"/>
                <a:tab pos="2171700" algn="l"/>
                <a:tab pos="2895600" algn="l"/>
                <a:tab pos="3619500" algn="l"/>
                <a:tab pos="4343400" algn="l"/>
                <a:tab pos="5067300" algn="l"/>
              </a:tabLst>
            </a:pPr>
            <a:r>
              <a:rPr lang="en-GB" smtClean="0">
                <a:solidFill>
                  <a:srgbClr val="000000"/>
                </a:solidFill>
                <a:latin typeface="Arial" pitchFamily="34" charset="0"/>
                <a:ea typeface="msgothic"/>
                <a:cs typeface="msgothic"/>
              </a:rPr>
              <a:t>Adjusted receiver operating characteristic curves showing predictivity of the multivariable models in regard to 1-year mortality without and with inclusion of the bleeding events defined by Bleeding Academic Research Consortium (BARC), Thrombolysis in Myocardial Infarction (TIMI), and Randomized Evaluation in PCI Linking Angiomax to Reduced Clinical Events (REPLACE-2) criteria.</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771525" y="2130426"/>
            <a:ext cx="8743950" cy="1470025"/>
          </a:xfrm>
        </p:spPr>
        <p:txBody>
          <a:bodyPr/>
          <a:lstStyle/>
          <a:p>
            <a:r>
              <a:rPr lang="de-DE" smtClean="0"/>
              <a:t>Titelmasterformat durch Klicken bearbeiten</a:t>
            </a:r>
            <a:endParaRPr lang="de-AT"/>
          </a:p>
        </p:txBody>
      </p:sp>
      <p:sp>
        <p:nvSpPr>
          <p:cNvPr id="3" name="Untertitel 2"/>
          <p:cNvSpPr>
            <a:spLocks noGrp="1"/>
          </p:cNvSpPr>
          <p:nvPr>
            <p:ph type="subTitle" idx="1"/>
          </p:nvPr>
        </p:nvSpPr>
        <p:spPr>
          <a:xfrm>
            <a:off x="1543050" y="3886200"/>
            <a:ext cx="72009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AT"/>
          </a:p>
        </p:txBody>
      </p:sp>
      <p:sp>
        <p:nvSpPr>
          <p:cNvPr id="4" name="Datumsplatzhalter 3"/>
          <p:cNvSpPr>
            <a:spLocks noGrp="1"/>
          </p:cNvSpPr>
          <p:nvPr>
            <p:ph type="dt" sz="half" idx="10"/>
          </p:nvPr>
        </p:nvSpPr>
        <p:spPr/>
        <p:txBody>
          <a:bodyPr/>
          <a:lstStyle>
            <a:lvl1pPr>
              <a:defRPr/>
            </a:lvl1pPr>
          </a:lstStyle>
          <a:p>
            <a:pPr>
              <a:defRPr/>
            </a:pPr>
            <a:fld id="{95B007C9-0183-4D4C-A219-6D7FFB7B6E33}" type="datetimeFigureOut">
              <a:rPr lang="de-AT"/>
              <a:pPr>
                <a:defRPr/>
              </a:pPr>
              <a:t>09.08.2012</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94764C63-4F62-46C6-993C-CAAFDBDE00FE}" type="slidenum">
              <a:rPr lang="de-AT"/>
              <a:pPr>
                <a:defRPr/>
              </a:pPr>
              <a:t>‹Nº›</a:t>
            </a:fld>
            <a:endParaRPr lang="de-AT"/>
          </a:p>
        </p:txBody>
      </p:sp>
    </p:spTree>
    <p:extLst>
      <p:ext uri="{BB962C8B-B14F-4D97-AF65-F5344CB8AC3E}">
        <p14:creationId xmlns:p14="http://schemas.microsoft.com/office/powerpoint/2010/main" val="1051104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lvl1pPr>
              <a:defRPr/>
            </a:lvl1pPr>
          </a:lstStyle>
          <a:p>
            <a:pPr>
              <a:defRPr/>
            </a:pPr>
            <a:fld id="{85605395-ED55-4DAE-B08B-4CD28E1FEB3C}" type="datetimeFigureOut">
              <a:rPr lang="de-AT"/>
              <a:pPr>
                <a:defRPr/>
              </a:pPr>
              <a:t>09.08.2012</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A3FE2D5F-948C-44D5-9675-8F34AD975D9F}" type="slidenum">
              <a:rPr lang="de-AT"/>
              <a:pPr>
                <a:defRPr/>
              </a:pPr>
              <a:t>‹Nº›</a:t>
            </a:fld>
            <a:endParaRPr lang="de-AT"/>
          </a:p>
        </p:txBody>
      </p:sp>
    </p:spTree>
    <p:extLst>
      <p:ext uri="{BB962C8B-B14F-4D97-AF65-F5344CB8AC3E}">
        <p14:creationId xmlns:p14="http://schemas.microsoft.com/office/powerpoint/2010/main" val="406298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390335" y="274639"/>
            <a:ext cx="2603897" cy="5851525"/>
          </a:xfrm>
        </p:spPr>
        <p:txBody>
          <a:bodyPr vert="eaVert"/>
          <a:lstStyle/>
          <a:p>
            <a:r>
              <a:rPr lang="de-DE" smtClean="0"/>
              <a:t>Titelmasterformat durch Klicken bearbeiten</a:t>
            </a:r>
            <a:endParaRPr lang="de-AT"/>
          </a:p>
        </p:txBody>
      </p:sp>
      <p:sp>
        <p:nvSpPr>
          <p:cNvPr id="3" name="Vertikaler Textplatzhalter 2"/>
          <p:cNvSpPr>
            <a:spLocks noGrp="1"/>
          </p:cNvSpPr>
          <p:nvPr>
            <p:ph type="body" orient="vert" idx="1"/>
          </p:nvPr>
        </p:nvSpPr>
        <p:spPr>
          <a:xfrm>
            <a:off x="578644" y="274639"/>
            <a:ext cx="7640241"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lvl1pPr>
              <a:defRPr/>
            </a:lvl1pPr>
          </a:lstStyle>
          <a:p>
            <a:pPr>
              <a:defRPr/>
            </a:pPr>
            <a:fld id="{42BB9B50-EE38-472A-BDC7-2FE0235A26B7}" type="datetimeFigureOut">
              <a:rPr lang="de-AT"/>
              <a:pPr>
                <a:defRPr/>
              </a:pPr>
              <a:t>09.08.2012</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36880A87-FBC0-467D-BEA3-AD0F2B4DF9CC}" type="slidenum">
              <a:rPr lang="de-AT"/>
              <a:pPr>
                <a:defRPr/>
              </a:pPr>
              <a:t>‹Nº›</a:t>
            </a:fld>
            <a:endParaRPr lang="de-AT"/>
          </a:p>
        </p:txBody>
      </p:sp>
    </p:spTree>
    <p:extLst>
      <p:ext uri="{BB962C8B-B14F-4D97-AF65-F5344CB8AC3E}">
        <p14:creationId xmlns:p14="http://schemas.microsoft.com/office/powerpoint/2010/main" val="4602184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771525" y="2130425"/>
            <a:ext cx="8743950" cy="1470025"/>
          </a:xfrm>
        </p:spPr>
        <p:txBody>
          <a:bodyPr/>
          <a:lstStyle/>
          <a:p>
            <a:r>
              <a:rPr lang="de-DE" smtClean="0"/>
              <a:t>Titelmasterformat durch Klicken bearbeiten</a:t>
            </a:r>
            <a:endParaRPr lang="de-AT"/>
          </a:p>
        </p:txBody>
      </p:sp>
      <p:sp>
        <p:nvSpPr>
          <p:cNvPr id="3" name="Untertitel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AT"/>
          </a:p>
        </p:txBody>
      </p:sp>
      <p:sp>
        <p:nvSpPr>
          <p:cNvPr id="4" name="3 Marcador de fecha"/>
          <p:cNvSpPr>
            <a:spLocks noGrp="1"/>
          </p:cNvSpPr>
          <p:nvPr>
            <p:ph type="dt" sz="half" idx="10"/>
          </p:nvPr>
        </p:nvSpPr>
        <p:spPr/>
        <p:txBody>
          <a:bodyPr/>
          <a:lstStyle>
            <a:lvl1pPr>
              <a:defRPr/>
            </a:lvl1pPr>
          </a:lstStyle>
          <a:p>
            <a:pPr>
              <a:defRPr/>
            </a:pPr>
            <a:fld id="{27D6B9FF-19D9-435D-ACFA-7D7D8690C201}" type="datetimeFigureOut">
              <a:rPr lang="es-AR"/>
              <a:pPr>
                <a:defRPr/>
              </a:pPr>
              <a:t>09/08/2012</a:t>
            </a:fld>
            <a:endParaRPr lang="es-AR"/>
          </a:p>
        </p:txBody>
      </p:sp>
      <p:sp>
        <p:nvSpPr>
          <p:cNvPr id="5" name="4 Marcador de pie de página"/>
          <p:cNvSpPr>
            <a:spLocks noGrp="1"/>
          </p:cNvSpPr>
          <p:nvPr>
            <p:ph type="ftr" sz="quarter" idx="11"/>
          </p:nvPr>
        </p:nvSpPr>
        <p:spPr/>
        <p:txBody>
          <a:bodyPr/>
          <a:lstStyle>
            <a:lvl1pPr>
              <a:defRPr/>
            </a:lvl1pPr>
          </a:lstStyle>
          <a:p>
            <a:pPr>
              <a:defRPr/>
            </a:pPr>
            <a:endParaRPr lang="es-AR"/>
          </a:p>
        </p:txBody>
      </p:sp>
      <p:sp>
        <p:nvSpPr>
          <p:cNvPr id="6" name="5 Marcador de número de diapositiva"/>
          <p:cNvSpPr>
            <a:spLocks noGrp="1"/>
          </p:cNvSpPr>
          <p:nvPr>
            <p:ph type="sldNum" sz="quarter" idx="12"/>
          </p:nvPr>
        </p:nvSpPr>
        <p:spPr/>
        <p:txBody>
          <a:bodyPr/>
          <a:lstStyle>
            <a:lvl1pPr>
              <a:defRPr/>
            </a:lvl1pPr>
          </a:lstStyle>
          <a:p>
            <a:pPr>
              <a:defRPr/>
            </a:pPr>
            <a:fld id="{F7729584-81B5-407E-A224-E9A36726B466}" type="slidenum">
              <a:rPr lang="es-AR"/>
              <a:pPr>
                <a:defRPr/>
              </a:pPr>
              <a:t>‹Nº›</a:t>
            </a:fld>
            <a:endParaRPr lang="es-AR"/>
          </a:p>
        </p:txBody>
      </p:sp>
    </p:spTree>
    <p:extLst>
      <p:ext uri="{BB962C8B-B14F-4D97-AF65-F5344CB8AC3E}">
        <p14:creationId xmlns:p14="http://schemas.microsoft.com/office/powerpoint/2010/main" val="31703547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3 Marcador de fecha"/>
          <p:cNvSpPr>
            <a:spLocks noGrp="1"/>
          </p:cNvSpPr>
          <p:nvPr>
            <p:ph type="dt" sz="half" idx="10"/>
          </p:nvPr>
        </p:nvSpPr>
        <p:spPr/>
        <p:txBody>
          <a:bodyPr/>
          <a:lstStyle>
            <a:lvl1pPr>
              <a:defRPr/>
            </a:lvl1pPr>
          </a:lstStyle>
          <a:p>
            <a:pPr>
              <a:defRPr/>
            </a:pPr>
            <a:fld id="{AAFFB229-F4F6-44D3-8A4D-C010DDD7DBD4}" type="datetimeFigureOut">
              <a:rPr lang="es-AR"/>
              <a:pPr>
                <a:defRPr/>
              </a:pPr>
              <a:t>09/08/2012</a:t>
            </a:fld>
            <a:endParaRPr lang="es-AR"/>
          </a:p>
        </p:txBody>
      </p:sp>
      <p:sp>
        <p:nvSpPr>
          <p:cNvPr id="5" name="4 Marcador de pie de página"/>
          <p:cNvSpPr>
            <a:spLocks noGrp="1"/>
          </p:cNvSpPr>
          <p:nvPr>
            <p:ph type="ftr" sz="quarter" idx="11"/>
          </p:nvPr>
        </p:nvSpPr>
        <p:spPr/>
        <p:txBody>
          <a:bodyPr/>
          <a:lstStyle>
            <a:lvl1pPr>
              <a:defRPr/>
            </a:lvl1pPr>
          </a:lstStyle>
          <a:p>
            <a:pPr>
              <a:defRPr/>
            </a:pPr>
            <a:endParaRPr lang="es-AR"/>
          </a:p>
        </p:txBody>
      </p:sp>
      <p:sp>
        <p:nvSpPr>
          <p:cNvPr id="6" name="5 Marcador de número de diapositiva"/>
          <p:cNvSpPr>
            <a:spLocks noGrp="1"/>
          </p:cNvSpPr>
          <p:nvPr>
            <p:ph type="sldNum" sz="quarter" idx="12"/>
          </p:nvPr>
        </p:nvSpPr>
        <p:spPr/>
        <p:txBody>
          <a:bodyPr/>
          <a:lstStyle>
            <a:lvl1pPr>
              <a:defRPr/>
            </a:lvl1pPr>
          </a:lstStyle>
          <a:p>
            <a:pPr>
              <a:defRPr/>
            </a:pPr>
            <a:fld id="{B8371581-EE05-4889-B56B-02E356235F6D}" type="slidenum">
              <a:rPr lang="es-AR"/>
              <a:pPr>
                <a:defRPr/>
              </a:pPr>
              <a:t>‹Nº›</a:t>
            </a:fld>
            <a:endParaRPr lang="es-AR"/>
          </a:p>
        </p:txBody>
      </p:sp>
    </p:spTree>
    <p:extLst>
      <p:ext uri="{BB962C8B-B14F-4D97-AF65-F5344CB8AC3E}">
        <p14:creationId xmlns:p14="http://schemas.microsoft.com/office/powerpoint/2010/main" val="3646364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12800" y="4406900"/>
            <a:ext cx="8743950" cy="1362075"/>
          </a:xfrm>
        </p:spPr>
        <p:txBody>
          <a:bodyPr anchor="t"/>
          <a:lstStyle>
            <a:lvl1pPr algn="l">
              <a:defRPr sz="4000" b="1" cap="all"/>
            </a:lvl1pPr>
          </a:lstStyle>
          <a:p>
            <a:r>
              <a:rPr lang="de-DE" smtClean="0"/>
              <a:t>Titelmasterformat durch Klicken bearbeiten</a:t>
            </a:r>
            <a:endParaRPr lang="de-AT"/>
          </a:p>
        </p:txBody>
      </p:sp>
      <p:sp>
        <p:nvSpPr>
          <p:cNvPr id="3" name="Textplatzhalter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3 Marcador de fecha"/>
          <p:cNvSpPr>
            <a:spLocks noGrp="1"/>
          </p:cNvSpPr>
          <p:nvPr>
            <p:ph type="dt" sz="half" idx="10"/>
          </p:nvPr>
        </p:nvSpPr>
        <p:spPr/>
        <p:txBody>
          <a:bodyPr/>
          <a:lstStyle>
            <a:lvl1pPr>
              <a:defRPr/>
            </a:lvl1pPr>
          </a:lstStyle>
          <a:p>
            <a:pPr>
              <a:defRPr/>
            </a:pPr>
            <a:fld id="{999EAF80-C43B-46F9-AD39-1D3BD94D1576}" type="datetimeFigureOut">
              <a:rPr lang="es-AR"/>
              <a:pPr>
                <a:defRPr/>
              </a:pPr>
              <a:t>09/08/2012</a:t>
            </a:fld>
            <a:endParaRPr lang="es-AR"/>
          </a:p>
        </p:txBody>
      </p:sp>
      <p:sp>
        <p:nvSpPr>
          <p:cNvPr id="5" name="4 Marcador de pie de página"/>
          <p:cNvSpPr>
            <a:spLocks noGrp="1"/>
          </p:cNvSpPr>
          <p:nvPr>
            <p:ph type="ftr" sz="quarter" idx="11"/>
          </p:nvPr>
        </p:nvSpPr>
        <p:spPr/>
        <p:txBody>
          <a:bodyPr/>
          <a:lstStyle>
            <a:lvl1pPr>
              <a:defRPr/>
            </a:lvl1pPr>
          </a:lstStyle>
          <a:p>
            <a:pPr>
              <a:defRPr/>
            </a:pPr>
            <a:endParaRPr lang="es-AR"/>
          </a:p>
        </p:txBody>
      </p:sp>
      <p:sp>
        <p:nvSpPr>
          <p:cNvPr id="6" name="5 Marcador de número de diapositiva"/>
          <p:cNvSpPr>
            <a:spLocks noGrp="1"/>
          </p:cNvSpPr>
          <p:nvPr>
            <p:ph type="sldNum" sz="quarter" idx="12"/>
          </p:nvPr>
        </p:nvSpPr>
        <p:spPr/>
        <p:txBody>
          <a:bodyPr/>
          <a:lstStyle>
            <a:lvl1pPr>
              <a:defRPr/>
            </a:lvl1pPr>
          </a:lstStyle>
          <a:p>
            <a:pPr>
              <a:defRPr/>
            </a:pPr>
            <a:fld id="{D8F48CBB-661C-4134-A892-150044E31C0D}" type="slidenum">
              <a:rPr lang="es-AR"/>
              <a:pPr>
                <a:defRPr/>
              </a:pPr>
              <a:t>‹Nº›</a:t>
            </a:fld>
            <a:endParaRPr lang="es-AR"/>
          </a:p>
        </p:txBody>
      </p:sp>
    </p:spTree>
    <p:extLst>
      <p:ext uri="{BB962C8B-B14F-4D97-AF65-F5344CB8AC3E}">
        <p14:creationId xmlns:p14="http://schemas.microsoft.com/office/powerpoint/2010/main" val="5016484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sz="half" idx="1"/>
          </p:nvPr>
        </p:nvSpPr>
        <p:spPr>
          <a:xfrm>
            <a:off x="514350" y="1600200"/>
            <a:ext cx="45529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Inhaltsplatzhalter 3"/>
          <p:cNvSpPr>
            <a:spLocks noGrp="1"/>
          </p:cNvSpPr>
          <p:nvPr>
            <p:ph sz="half" idx="2"/>
          </p:nvPr>
        </p:nvSpPr>
        <p:spPr>
          <a:xfrm>
            <a:off x="5219700" y="1600200"/>
            <a:ext cx="45529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3 Marcador de fecha"/>
          <p:cNvSpPr>
            <a:spLocks noGrp="1"/>
          </p:cNvSpPr>
          <p:nvPr>
            <p:ph type="dt" sz="half" idx="10"/>
          </p:nvPr>
        </p:nvSpPr>
        <p:spPr/>
        <p:txBody>
          <a:bodyPr/>
          <a:lstStyle>
            <a:lvl1pPr>
              <a:defRPr/>
            </a:lvl1pPr>
          </a:lstStyle>
          <a:p>
            <a:pPr>
              <a:defRPr/>
            </a:pPr>
            <a:fld id="{44AA45F0-5E21-4B5D-9D1C-C990070D8A05}" type="datetimeFigureOut">
              <a:rPr lang="es-AR"/>
              <a:pPr>
                <a:defRPr/>
              </a:pPr>
              <a:t>09/08/2012</a:t>
            </a:fld>
            <a:endParaRPr lang="es-AR"/>
          </a:p>
        </p:txBody>
      </p:sp>
      <p:sp>
        <p:nvSpPr>
          <p:cNvPr id="6" name="4 Marcador de pie de página"/>
          <p:cNvSpPr>
            <a:spLocks noGrp="1"/>
          </p:cNvSpPr>
          <p:nvPr>
            <p:ph type="ftr" sz="quarter" idx="11"/>
          </p:nvPr>
        </p:nvSpPr>
        <p:spPr/>
        <p:txBody>
          <a:bodyPr/>
          <a:lstStyle>
            <a:lvl1pPr>
              <a:defRPr/>
            </a:lvl1pPr>
          </a:lstStyle>
          <a:p>
            <a:pPr>
              <a:defRPr/>
            </a:pPr>
            <a:endParaRPr lang="es-AR"/>
          </a:p>
        </p:txBody>
      </p:sp>
      <p:sp>
        <p:nvSpPr>
          <p:cNvPr id="7" name="5 Marcador de número de diapositiva"/>
          <p:cNvSpPr>
            <a:spLocks noGrp="1"/>
          </p:cNvSpPr>
          <p:nvPr>
            <p:ph type="sldNum" sz="quarter" idx="12"/>
          </p:nvPr>
        </p:nvSpPr>
        <p:spPr/>
        <p:txBody>
          <a:bodyPr/>
          <a:lstStyle>
            <a:lvl1pPr>
              <a:defRPr/>
            </a:lvl1pPr>
          </a:lstStyle>
          <a:p>
            <a:pPr>
              <a:defRPr/>
            </a:pPr>
            <a:fld id="{23BE1783-C792-423A-92EC-533692E770DA}" type="slidenum">
              <a:rPr lang="es-AR"/>
              <a:pPr>
                <a:defRPr/>
              </a:pPr>
              <a:t>‹Nº›</a:t>
            </a:fld>
            <a:endParaRPr lang="es-AR"/>
          </a:p>
        </p:txBody>
      </p:sp>
    </p:spTree>
    <p:extLst>
      <p:ext uri="{BB962C8B-B14F-4D97-AF65-F5344CB8AC3E}">
        <p14:creationId xmlns:p14="http://schemas.microsoft.com/office/powerpoint/2010/main" val="23066033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AT"/>
          </a:p>
        </p:txBody>
      </p:sp>
      <p:sp>
        <p:nvSpPr>
          <p:cNvPr id="3" name="Textplatzhalter 2"/>
          <p:cNvSpPr>
            <a:spLocks noGrp="1"/>
          </p:cNvSpPr>
          <p:nvPr>
            <p:ph type="body" idx="1"/>
          </p:nvPr>
        </p:nvSpPr>
        <p:spPr>
          <a:xfrm>
            <a:off x="514350" y="1535113"/>
            <a:ext cx="45450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514350" y="2174875"/>
            <a:ext cx="45450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Textplatzhalter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7" name="3 Marcador de fecha"/>
          <p:cNvSpPr>
            <a:spLocks noGrp="1"/>
          </p:cNvSpPr>
          <p:nvPr>
            <p:ph type="dt" sz="half" idx="10"/>
          </p:nvPr>
        </p:nvSpPr>
        <p:spPr/>
        <p:txBody>
          <a:bodyPr/>
          <a:lstStyle>
            <a:lvl1pPr>
              <a:defRPr/>
            </a:lvl1pPr>
          </a:lstStyle>
          <a:p>
            <a:pPr>
              <a:defRPr/>
            </a:pPr>
            <a:fld id="{B7856FB2-CC61-4082-B19C-E012E721C0EB}" type="datetimeFigureOut">
              <a:rPr lang="es-AR"/>
              <a:pPr>
                <a:defRPr/>
              </a:pPr>
              <a:t>09/08/2012</a:t>
            </a:fld>
            <a:endParaRPr lang="es-AR"/>
          </a:p>
        </p:txBody>
      </p:sp>
      <p:sp>
        <p:nvSpPr>
          <p:cNvPr id="8" name="4 Marcador de pie de página"/>
          <p:cNvSpPr>
            <a:spLocks noGrp="1"/>
          </p:cNvSpPr>
          <p:nvPr>
            <p:ph type="ftr" sz="quarter" idx="11"/>
          </p:nvPr>
        </p:nvSpPr>
        <p:spPr/>
        <p:txBody>
          <a:bodyPr/>
          <a:lstStyle>
            <a:lvl1pPr>
              <a:defRPr/>
            </a:lvl1pPr>
          </a:lstStyle>
          <a:p>
            <a:pPr>
              <a:defRPr/>
            </a:pPr>
            <a:endParaRPr lang="es-AR"/>
          </a:p>
        </p:txBody>
      </p:sp>
      <p:sp>
        <p:nvSpPr>
          <p:cNvPr id="9" name="5 Marcador de número de diapositiva"/>
          <p:cNvSpPr>
            <a:spLocks noGrp="1"/>
          </p:cNvSpPr>
          <p:nvPr>
            <p:ph type="sldNum" sz="quarter" idx="12"/>
          </p:nvPr>
        </p:nvSpPr>
        <p:spPr/>
        <p:txBody>
          <a:bodyPr/>
          <a:lstStyle>
            <a:lvl1pPr>
              <a:defRPr/>
            </a:lvl1pPr>
          </a:lstStyle>
          <a:p>
            <a:pPr>
              <a:defRPr/>
            </a:pPr>
            <a:fld id="{07208EAE-864D-4CE0-BF7C-D6DC078C8E3E}" type="slidenum">
              <a:rPr lang="es-AR"/>
              <a:pPr>
                <a:defRPr/>
              </a:pPr>
              <a:t>‹Nº›</a:t>
            </a:fld>
            <a:endParaRPr lang="es-AR"/>
          </a:p>
        </p:txBody>
      </p:sp>
    </p:spTree>
    <p:extLst>
      <p:ext uri="{BB962C8B-B14F-4D97-AF65-F5344CB8AC3E}">
        <p14:creationId xmlns:p14="http://schemas.microsoft.com/office/powerpoint/2010/main" val="24326235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3 Marcador de fecha"/>
          <p:cNvSpPr>
            <a:spLocks noGrp="1"/>
          </p:cNvSpPr>
          <p:nvPr>
            <p:ph type="dt" sz="half" idx="10"/>
          </p:nvPr>
        </p:nvSpPr>
        <p:spPr/>
        <p:txBody>
          <a:bodyPr/>
          <a:lstStyle>
            <a:lvl1pPr>
              <a:defRPr/>
            </a:lvl1pPr>
          </a:lstStyle>
          <a:p>
            <a:pPr>
              <a:defRPr/>
            </a:pPr>
            <a:fld id="{7AD963E3-9E87-4F3C-B0EC-AB699B30D060}" type="datetimeFigureOut">
              <a:rPr lang="es-AR"/>
              <a:pPr>
                <a:defRPr/>
              </a:pPr>
              <a:t>09/08/2012</a:t>
            </a:fld>
            <a:endParaRPr lang="es-AR"/>
          </a:p>
        </p:txBody>
      </p:sp>
      <p:sp>
        <p:nvSpPr>
          <p:cNvPr id="4" name="4 Marcador de pie de página"/>
          <p:cNvSpPr>
            <a:spLocks noGrp="1"/>
          </p:cNvSpPr>
          <p:nvPr>
            <p:ph type="ftr" sz="quarter" idx="11"/>
          </p:nvPr>
        </p:nvSpPr>
        <p:spPr/>
        <p:txBody>
          <a:bodyPr/>
          <a:lstStyle>
            <a:lvl1pPr>
              <a:defRPr/>
            </a:lvl1pPr>
          </a:lstStyle>
          <a:p>
            <a:pPr>
              <a:defRPr/>
            </a:pPr>
            <a:endParaRPr lang="es-AR"/>
          </a:p>
        </p:txBody>
      </p:sp>
      <p:sp>
        <p:nvSpPr>
          <p:cNvPr id="5" name="5 Marcador de número de diapositiva"/>
          <p:cNvSpPr>
            <a:spLocks noGrp="1"/>
          </p:cNvSpPr>
          <p:nvPr>
            <p:ph type="sldNum" sz="quarter" idx="12"/>
          </p:nvPr>
        </p:nvSpPr>
        <p:spPr/>
        <p:txBody>
          <a:bodyPr/>
          <a:lstStyle>
            <a:lvl1pPr>
              <a:defRPr/>
            </a:lvl1pPr>
          </a:lstStyle>
          <a:p>
            <a:pPr>
              <a:defRPr/>
            </a:pPr>
            <a:fld id="{869411C6-E91A-466B-AB25-C72E28134E4C}" type="slidenum">
              <a:rPr lang="es-AR"/>
              <a:pPr>
                <a:defRPr/>
              </a:pPr>
              <a:t>‹Nº›</a:t>
            </a:fld>
            <a:endParaRPr lang="es-AR"/>
          </a:p>
        </p:txBody>
      </p:sp>
    </p:spTree>
    <p:extLst>
      <p:ext uri="{BB962C8B-B14F-4D97-AF65-F5344CB8AC3E}">
        <p14:creationId xmlns:p14="http://schemas.microsoft.com/office/powerpoint/2010/main" val="9113448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83672C2A-D801-43F2-B1D3-DDC533C54554}" type="datetimeFigureOut">
              <a:rPr lang="es-AR"/>
              <a:pPr>
                <a:defRPr/>
              </a:pPr>
              <a:t>09/08/2012</a:t>
            </a:fld>
            <a:endParaRPr lang="es-AR"/>
          </a:p>
        </p:txBody>
      </p:sp>
      <p:sp>
        <p:nvSpPr>
          <p:cNvPr id="3" name="4 Marcador de pie de página"/>
          <p:cNvSpPr>
            <a:spLocks noGrp="1"/>
          </p:cNvSpPr>
          <p:nvPr>
            <p:ph type="ftr" sz="quarter" idx="11"/>
          </p:nvPr>
        </p:nvSpPr>
        <p:spPr/>
        <p:txBody>
          <a:bodyPr/>
          <a:lstStyle>
            <a:lvl1pPr>
              <a:defRPr/>
            </a:lvl1pPr>
          </a:lstStyle>
          <a:p>
            <a:pPr>
              <a:defRPr/>
            </a:pPr>
            <a:endParaRPr lang="es-AR"/>
          </a:p>
        </p:txBody>
      </p:sp>
      <p:sp>
        <p:nvSpPr>
          <p:cNvPr id="4" name="5 Marcador de número de diapositiva"/>
          <p:cNvSpPr>
            <a:spLocks noGrp="1"/>
          </p:cNvSpPr>
          <p:nvPr>
            <p:ph type="sldNum" sz="quarter" idx="12"/>
          </p:nvPr>
        </p:nvSpPr>
        <p:spPr/>
        <p:txBody>
          <a:bodyPr/>
          <a:lstStyle>
            <a:lvl1pPr>
              <a:defRPr/>
            </a:lvl1pPr>
          </a:lstStyle>
          <a:p>
            <a:pPr>
              <a:defRPr/>
            </a:pPr>
            <a:fld id="{29696C92-6F24-43D6-B42A-28E1109D42F5}" type="slidenum">
              <a:rPr lang="es-AR"/>
              <a:pPr>
                <a:defRPr/>
              </a:pPr>
              <a:t>‹Nº›</a:t>
            </a:fld>
            <a:endParaRPr lang="es-AR"/>
          </a:p>
        </p:txBody>
      </p:sp>
    </p:spTree>
    <p:extLst>
      <p:ext uri="{BB962C8B-B14F-4D97-AF65-F5344CB8AC3E}">
        <p14:creationId xmlns:p14="http://schemas.microsoft.com/office/powerpoint/2010/main" val="30206764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14350" y="273050"/>
            <a:ext cx="3384550" cy="1162050"/>
          </a:xfrm>
        </p:spPr>
        <p:txBody>
          <a:bodyPr anchor="b"/>
          <a:lstStyle>
            <a:lvl1pPr algn="l">
              <a:defRPr sz="2000" b="1"/>
            </a:lvl1pPr>
          </a:lstStyle>
          <a:p>
            <a:r>
              <a:rPr lang="de-DE" smtClean="0"/>
              <a:t>Titelmasterformat durch Klicken bearbeiten</a:t>
            </a:r>
            <a:endParaRPr lang="de-AT"/>
          </a:p>
        </p:txBody>
      </p:sp>
      <p:sp>
        <p:nvSpPr>
          <p:cNvPr id="3" name="Inhaltsplatzhalter 2"/>
          <p:cNvSpPr>
            <a:spLocks noGrp="1"/>
          </p:cNvSpPr>
          <p:nvPr>
            <p:ph idx="1"/>
          </p:nvPr>
        </p:nvSpPr>
        <p:spPr>
          <a:xfrm>
            <a:off x="4022725" y="273050"/>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Textplatzhalter 3"/>
          <p:cNvSpPr>
            <a:spLocks noGrp="1"/>
          </p:cNvSpPr>
          <p:nvPr>
            <p:ph type="body" sz="half" idx="2"/>
          </p:nvPr>
        </p:nvSpPr>
        <p:spPr>
          <a:xfrm>
            <a:off x="514350" y="1435100"/>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3 Marcador de fecha"/>
          <p:cNvSpPr>
            <a:spLocks noGrp="1"/>
          </p:cNvSpPr>
          <p:nvPr>
            <p:ph type="dt" sz="half" idx="10"/>
          </p:nvPr>
        </p:nvSpPr>
        <p:spPr/>
        <p:txBody>
          <a:bodyPr/>
          <a:lstStyle>
            <a:lvl1pPr>
              <a:defRPr/>
            </a:lvl1pPr>
          </a:lstStyle>
          <a:p>
            <a:pPr>
              <a:defRPr/>
            </a:pPr>
            <a:fld id="{4CD203AE-2D08-49FE-837E-F78F65AF22D5}" type="datetimeFigureOut">
              <a:rPr lang="es-AR"/>
              <a:pPr>
                <a:defRPr/>
              </a:pPr>
              <a:t>09/08/2012</a:t>
            </a:fld>
            <a:endParaRPr lang="es-AR"/>
          </a:p>
        </p:txBody>
      </p:sp>
      <p:sp>
        <p:nvSpPr>
          <p:cNvPr id="6" name="4 Marcador de pie de página"/>
          <p:cNvSpPr>
            <a:spLocks noGrp="1"/>
          </p:cNvSpPr>
          <p:nvPr>
            <p:ph type="ftr" sz="quarter" idx="11"/>
          </p:nvPr>
        </p:nvSpPr>
        <p:spPr/>
        <p:txBody>
          <a:bodyPr/>
          <a:lstStyle>
            <a:lvl1pPr>
              <a:defRPr/>
            </a:lvl1pPr>
          </a:lstStyle>
          <a:p>
            <a:pPr>
              <a:defRPr/>
            </a:pPr>
            <a:endParaRPr lang="es-AR"/>
          </a:p>
        </p:txBody>
      </p:sp>
      <p:sp>
        <p:nvSpPr>
          <p:cNvPr id="7" name="5 Marcador de número de diapositiva"/>
          <p:cNvSpPr>
            <a:spLocks noGrp="1"/>
          </p:cNvSpPr>
          <p:nvPr>
            <p:ph type="sldNum" sz="quarter" idx="12"/>
          </p:nvPr>
        </p:nvSpPr>
        <p:spPr/>
        <p:txBody>
          <a:bodyPr/>
          <a:lstStyle>
            <a:lvl1pPr>
              <a:defRPr/>
            </a:lvl1pPr>
          </a:lstStyle>
          <a:p>
            <a:pPr>
              <a:defRPr/>
            </a:pPr>
            <a:fld id="{695D7FE9-E39C-4716-9A7F-47A3D75511F5}" type="slidenum">
              <a:rPr lang="es-AR"/>
              <a:pPr>
                <a:defRPr/>
              </a:pPr>
              <a:t>‹Nº›</a:t>
            </a:fld>
            <a:endParaRPr lang="es-AR"/>
          </a:p>
        </p:txBody>
      </p:sp>
    </p:spTree>
    <p:extLst>
      <p:ext uri="{BB962C8B-B14F-4D97-AF65-F5344CB8AC3E}">
        <p14:creationId xmlns:p14="http://schemas.microsoft.com/office/powerpoint/2010/main" val="1511418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lvl1pPr>
              <a:defRPr/>
            </a:lvl1pPr>
          </a:lstStyle>
          <a:p>
            <a:pPr>
              <a:defRPr/>
            </a:pPr>
            <a:fld id="{EB467CE0-AA63-4E6E-8833-545E3ACE2226}" type="datetimeFigureOut">
              <a:rPr lang="de-AT"/>
              <a:pPr>
                <a:defRPr/>
              </a:pPr>
              <a:t>09.08.2012</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D9E12434-7B77-4925-B4B9-FC5850F7B6BC}" type="slidenum">
              <a:rPr lang="de-AT"/>
              <a:pPr>
                <a:defRPr/>
              </a:pPr>
              <a:t>‹Nº›</a:t>
            </a:fld>
            <a:endParaRPr lang="de-AT"/>
          </a:p>
        </p:txBody>
      </p:sp>
    </p:spTree>
    <p:extLst>
      <p:ext uri="{BB962C8B-B14F-4D97-AF65-F5344CB8AC3E}">
        <p14:creationId xmlns:p14="http://schemas.microsoft.com/office/powerpoint/2010/main" val="28829497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016125" y="4800600"/>
            <a:ext cx="6172200" cy="566738"/>
          </a:xfrm>
        </p:spPr>
        <p:txBody>
          <a:bodyPr anchor="b"/>
          <a:lstStyle>
            <a:lvl1pPr algn="l">
              <a:defRPr sz="2000" b="1"/>
            </a:lvl1pPr>
          </a:lstStyle>
          <a:p>
            <a:r>
              <a:rPr lang="de-DE" smtClean="0"/>
              <a:t>Titelmasterformat durch Klicken bearbeiten</a:t>
            </a:r>
            <a:endParaRPr lang="de-AT"/>
          </a:p>
        </p:txBody>
      </p:sp>
      <p:sp>
        <p:nvSpPr>
          <p:cNvPr id="3" name="Bildplatzhalter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smtClean="0"/>
          </a:p>
        </p:txBody>
      </p:sp>
      <p:sp>
        <p:nvSpPr>
          <p:cNvPr id="4" name="Textplatzhalter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3 Marcador de fecha"/>
          <p:cNvSpPr>
            <a:spLocks noGrp="1"/>
          </p:cNvSpPr>
          <p:nvPr>
            <p:ph type="dt" sz="half" idx="10"/>
          </p:nvPr>
        </p:nvSpPr>
        <p:spPr/>
        <p:txBody>
          <a:bodyPr/>
          <a:lstStyle>
            <a:lvl1pPr>
              <a:defRPr/>
            </a:lvl1pPr>
          </a:lstStyle>
          <a:p>
            <a:pPr>
              <a:defRPr/>
            </a:pPr>
            <a:fld id="{F349B5CF-4625-4059-8175-121B5F8F36BD}" type="datetimeFigureOut">
              <a:rPr lang="es-AR"/>
              <a:pPr>
                <a:defRPr/>
              </a:pPr>
              <a:t>09/08/2012</a:t>
            </a:fld>
            <a:endParaRPr lang="es-AR"/>
          </a:p>
        </p:txBody>
      </p:sp>
      <p:sp>
        <p:nvSpPr>
          <p:cNvPr id="6" name="4 Marcador de pie de página"/>
          <p:cNvSpPr>
            <a:spLocks noGrp="1"/>
          </p:cNvSpPr>
          <p:nvPr>
            <p:ph type="ftr" sz="quarter" idx="11"/>
          </p:nvPr>
        </p:nvSpPr>
        <p:spPr/>
        <p:txBody>
          <a:bodyPr/>
          <a:lstStyle>
            <a:lvl1pPr>
              <a:defRPr/>
            </a:lvl1pPr>
          </a:lstStyle>
          <a:p>
            <a:pPr>
              <a:defRPr/>
            </a:pPr>
            <a:endParaRPr lang="es-AR"/>
          </a:p>
        </p:txBody>
      </p:sp>
      <p:sp>
        <p:nvSpPr>
          <p:cNvPr id="7" name="5 Marcador de número de diapositiva"/>
          <p:cNvSpPr>
            <a:spLocks noGrp="1"/>
          </p:cNvSpPr>
          <p:nvPr>
            <p:ph type="sldNum" sz="quarter" idx="12"/>
          </p:nvPr>
        </p:nvSpPr>
        <p:spPr/>
        <p:txBody>
          <a:bodyPr/>
          <a:lstStyle>
            <a:lvl1pPr>
              <a:defRPr/>
            </a:lvl1pPr>
          </a:lstStyle>
          <a:p>
            <a:pPr>
              <a:defRPr/>
            </a:pPr>
            <a:fld id="{57FCF1DB-988B-4DF4-9E42-32D1CB2998AF}" type="slidenum">
              <a:rPr lang="es-AR"/>
              <a:pPr>
                <a:defRPr/>
              </a:pPr>
              <a:t>‹Nº›</a:t>
            </a:fld>
            <a:endParaRPr lang="es-AR"/>
          </a:p>
        </p:txBody>
      </p:sp>
    </p:spTree>
    <p:extLst>
      <p:ext uri="{BB962C8B-B14F-4D97-AF65-F5344CB8AC3E}">
        <p14:creationId xmlns:p14="http://schemas.microsoft.com/office/powerpoint/2010/main" val="38314565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3 Marcador de fecha"/>
          <p:cNvSpPr>
            <a:spLocks noGrp="1"/>
          </p:cNvSpPr>
          <p:nvPr>
            <p:ph type="dt" sz="half" idx="10"/>
          </p:nvPr>
        </p:nvSpPr>
        <p:spPr/>
        <p:txBody>
          <a:bodyPr/>
          <a:lstStyle>
            <a:lvl1pPr>
              <a:defRPr/>
            </a:lvl1pPr>
          </a:lstStyle>
          <a:p>
            <a:pPr>
              <a:defRPr/>
            </a:pPr>
            <a:fld id="{D48DFF4C-8B18-484A-83F4-BAEB2E9930EB}" type="datetimeFigureOut">
              <a:rPr lang="es-AR"/>
              <a:pPr>
                <a:defRPr/>
              </a:pPr>
              <a:t>09/08/2012</a:t>
            </a:fld>
            <a:endParaRPr lang="es-AR"/>
          </a:p>
        </p:txBody>
      </p:sp>
      <p:sp>
        <p:nvSpPr>
          <p:cNvPr id="5" name="4 Marcador de pie de página"/>
          <p:cNvSpPr>
            <a:spLocks noGrp="1"/>
          </p:cNvSpPr>
          <p:nvPr>
            <p:ph type="ftr" sz="quarter" idx="11"/>
          </p:nvPr>
        </p:nvSpPr>
        <p:spPr/>
        <p:txBody>
          <a:bodyPr/>
          <a:lstStyle>
            <a:lvl1pPr>
              <a:defRPr/>
            </a:lvl1pPr>
          </a:lstStyle>
          <a:p>
            <a:pPr>
              <a:defRPr/>
            </a:pPr>
            <a:endParaRPr lang="es-AR"/>
          </a:p>
        </p:txBody>
      </p:sp>
      <p:sp>
        <p:nvSpPr>
          <p:cNvPr id="6" name="5 Marcador de número de diapositiva"/>
          <p:cNvSpPr>
            <a:spLocks noGrp="1"/>
          </p:cNvSpPr>
          <p:nvPr>
            <p:ph type="sldNum" sz="quarter" idx="12"/>
          </p:nvPr>
        </p:nvSpPr>
        <p:spPr/>
        <p:txBody>
          <a:bodyPr/>
          <a:lstStyle>
            <a:lvl1pPr>
              <a:defRPr/>
            </a:lvl1pPr>
          </a:lstStyle>
          <a:p>
            <a:pPr>
              <a:defRPr/>
            </a:pPr>
            <a:fld id="{06C8AAB5-BD4E-4DC3-A56F-F45FBFF6386B}" type="slidenum">
              <a:rPr lang="es-AR"/>
              <a:pPr>
                <a:defRPr/>
              </a:pPr>
              <a:t>‹Nº›</a:t>
            </a:fld>
            <a:endParaRPr lang="es-AR"/>
          </a:p>
        </p:txBody>
      </p:sp>
    </p:spTree>
    <p:extLst>
      <p:ext uri="{BB962C8B-B14F-4D97-AF65-F5344CB8AC3E}">
        <p14:creationId xmlns:p14="http://schemas.microsoft.com/office/powerpoint/2010/main" val="16391686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458075" y="274638"/>
            <a:ext cx="2314575" cy="5851525"/>
          </a:xfrm>
        </p:spPr>
        <p:txBody>
          <a:bodyPr vert="eaVert"/>
          <a:lstStyle/>
          <a:p>
            <a:r>
              <a:rPr lang="de-DE" smtClean="0"/>
              <a:t>Titelmasterformat durch Klicken bearbeiten</a:t>
            </a:r>
            <a:endParaRPr lang="de-AT"/>
          </a:p>
        </p:txBody>
      </p:sp>
      <p:sp>
        <p:nvSpPr>
          <p:cNvPr id="3" name="Vertikaler Textplatzhalter 2"/>
          <p:cNvSpPr>
            <a:spLocks noGrp="1"/>
          </p:cNvSpPr>
          <p:nvPr>
            <p:ph type="body" orient="vert" idx="1"/>
          </p:nvPr>
        </p:nvSpPr>
        <p:spPr>
          <a:xfrm>
            <a:off x="514350" y="274638"/>
            <a:ext cx="6791325"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3 Marcador de fecha"/>
          <p:cNvSpPr>
            <a:spLocks noGrp="1"/>
          </p:cNvSpPr>
          <p:nvPr>
            <p:ph type="dt" sz="half" idx="10"/>
          </p:nvPr>
        </p:nvSpPr>
        <p:spPr/>
        <p:txBody>
          <a:bodyPr/>
          <a:lstStyle>
            <a:lvl1pPr>
              <a:defRPr/>
            </a:lvl1pPr>
          </a:lstStyle>
          <a:p>
            <a:pPr>
              <a:defRPr/>
            </a:pPr>
            <a:fld id="{D0D70AD5-3746-47A5-AEB2-8124EE50F2D3}" type="datetimeFigureOut">
              <a:rPr lang="es-AR"/>
              <a:pPr>
                <a:defRPr/>
              </a:pPr>
              <a:t>09/08/2012</a:t>
            </a:fld>
            <a:endParaRPr lang="es-AR"/>
          </a:p>
        </p:txBody>
      </p:sp>
      <p:sp>
        <p:nvSpPr>
          <p:cNvPr id="5" name="4 Marcador de pie de página"/>
          <p:cNvSpPr>
            <a:spLocks noGrp="1"/>
          </p:cNvSpPr>
          <p:nvPr>
            <p:ph type="ftr" sz="quarter" idx="11"/>
          </p:nvPr>
        </p:nvSpPr>
        <p:spPr/>
        <p:txBody>
          <a:bodyPr/>
          <a:lstStyle>
            <a:lvl1pPr>
              <a:defRPr/>
            </a:lvl1pPr>
          </a:lstStyle>
          <a:p>
            <a:pPr>
              <a:defRPr/>
            </a:pPr>
            <a:endParaRPr lang="es-AR"/>
          </a:p>
        </p:txBody>
      </p:sp>
      <p:sp>
        <p:nvSpPr>
          <p:cNvPr id="6" name="5 Marcador de número de diapositiva"/>
          <p:cNvSpPr>
            <a:spLocks noGrp="1"/>
          </p:cNvSpPr>
          <p:nvPr>
            <p:ph type="sldNum" sz="quarter" idx="12"/>
          </p:nvPr>
        </p:nvSpPr>
        <p:spPr/>
        <p:txBody>
          <a:bodyPr/>
          <a:lstStyle>
            <a:lvl1pPr>
              <a:defRPr/>
            </a:lvl1pPr>
          </a:lstStyle>
          <a:p>
            <a:pPr>
              <a:defRPr/>
            </a:pPr>
            <a:fld id="{C9798107-6519-4A84-ABBE-F8DE3D12185A}" type="slidenum">
              <a:rPr lang="es-AR"/>
              <a:pPr>
                <a:defRPr/>
              </a:pPr>
              <a:t>‹Nº›</a:t>
            </a:fld>
            <a:endParaRPr lang="es-AR"/>
          </a:p>
        </p:txBody>
      </p:sp>
    </p:spTree>
    <p:extLst>
      <p:ext uri="{BB962C8B-B14F-4D97-AF65-F5344CB8AC3E}">
        <p14:creationId xmlns:p14="http://schemas.microsoft.com/office/powerpoint/2010/main" val="843883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12602" y="4406901"/>
            <a:ext cx="8743950" cy="1362075"/>
          </a:xfrm>
        </p:spPr>
        <p:txBody>
          <a:bodyPr anchor="t"/>
          <a:lstStyle>
            <a:lvl1pPr algn="l">
              <a:defRPr sz="4000" b="1" cap="all"/>
            </a:lvl1pPr>
          </a:lstStyle>
          <a:p>
            <a:r>
              <a:rPr lang="de-DE" smtClean="0"/>
              <a:t>Titelmasterformat durch Klicken bearbeiten</a:t>
            </a:r>
            <a:endParaRPr lang="de-AT"/>
          </a:p>
        </p:txBody>
      </p:sp>
      <p:sp>
        <p:nvSpPr>
          <p:cNvPr id="3" name="Textplatzhalter 2"/>
          <p:cNvSpPr>
            <a:spLocks noGrp="1"/>
          </p:cNvSpPr>
          <p:nvPr>
            <p:ph type="body" idx="1"/>
          </p:nvPr>
        </p:nvSpPr>
        <p:spPr>
          <a:xfrm>
            <a:off x="812602" y="2906713"/>
            <a:ext cx="874395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lvl1pPr>
              <a:defRPr/>
            </a:lvl1pPr>
          </a:lstStyle>
          <a:p>
            <a:pPr>
              <a:defRPr/>
            </a:pPr>
            <a:fld id="{655F34F2-A834-4602-A87A-732CB5AC2D5B}" type="datetimeFigureOut">
              <a:rPr lang="de-AT"/>
              <a:pPr>
                <a:defRPr/>
              </a:pPr>
              <a:t>09.08.2012</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BA39DA9A-9CEE-40B5-AAFB-7F08E04617FA}" type="slidenum">
              <a:rPr lang="de-AT"/>
              <a:pPr>
                <a:defRPr/>
              </a:pPr>
              <a:t>‹Nº›</a:t>
            </a:fld>
            <a:endParaRPr lang="de-AT"/>
          </a:p>
        </p:txBody>
      </p:sp>
    </p:spTree>
    <p:extLst>
      <p:ext uri="{BB962C8B-B14F-4D97-AF65-F5344CB8AC3E}">
        <p14:creationId xmlns:p14="http://schemas.microsoft.com/office/powerpoint/2010/main" val="606542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sz="half" idx="1"/>
          </p:nvPr>
        </p:nvSpPr>
        <p:spPr>
          <a:xfrm>
            <a:off x="514350" y="1600201"/>
            <a:ext cx="45434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Inhaltsplatzhalter 3"/>
          <p:cNvSpPr>
            <a:spLocks noGrp="1"/>
          </p:cNvSpPr>
          <p:nvPr>
            <p:ph sz="half" idx="2"/>
          </p:nvPr>
        </p:nvSpPr>
        <p:spPr>
          <a:xfrm>
            <a:off x="5229225" y="1600201"/>
            <a:ext cx="45434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Datumsplatzhalter 3"/>
          <p:cNvSpPr>
            <a:spLocks noGrp="1"/>
          </p:cNvSpPr>
          <p:nvPr>
            <p:ph type="dt" sz="half" idx="10"/>
          </p:nvPr>
        </p:nvSpPr>
        <p:spPr/>
        <p:txBody>
          <a:bodyPr/>
          <a:lstStyle>
            <a:lvl1pPr>
              <a:defRPr/>
            </a:lvl1pPr>
          </a:lstStyle>
          <a:p>
            <a:pPr>
              <a:defRPr/>
            </a:pPr>
            <a:fld id="{A1EE60F9-D0E1-4032-BF2C-D20516AC7EA7}" type="datetimeFigureOut">
              <a:rPr lang="de-AT"/>
              <a:pPr>
                <a:defRPr/>
              </a:pPr>
              <a:t>09.08.2012</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759F2C6C-43C9-4AD1-B5AB-5093C3339919}" type="slidenum">
              <a:rPr lang="de-AT"/>
              <a:pPr>
                <a:defRPr/>
              </a:pPr>
              <a:t>‹Nº›</a:t>
            </a:fld>
            <a:endParaRPr lang="de-AT"/>
          </a:p>
        </p:txBody>
      </p:sp>
    </p:spTree>
    <p:extLst>
      <p:ext uri="{BB962C8B-B14F-4D97-AF65-F5344CB8AC3E}">
        <p14:creationId xmlns:p14="http://schemas.microsoft.com/office/powerpoint/2010/main" val="3412370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AT"/>
          </a:p>
        </p:txBody>
      </p:sp>
      <p:sp>
        <p:nvSpPr>
          <p:cNvPr id="3" name="Textplatzhalter 2"/>
          <p:cNvSpPr>
            <a:spLocks noGrp="1"/>
          </p:cNvSpPr>
          <p:nvPr>
            <p:ph type="body" idx="1"/>
          </p:nvPr>
        </p:nvSpPr>
        <p:spPr>
          <a:xfrm>
            <a:off x="514350" y="1535113"/>
            <a:ext cx="45452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514350" y="2174875"/>
            <a:ext cx="45452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Textplatzhalter 4"/>
          <p:cNvSpPr>
            <a:spLocks noGrp="1"/>
          </p:cNvSpPr>
          <p:nvPr>
            <p:ph type="body" sz="quarter" idx="3"/>
          </p:nvPr>
        </p:nvSpPr>
        <p:spPr>
          <a:xfrm>
            <a:off x="5225654" y="1535113"/>
            <a:ext cx="454699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5225654" y="2174875"/>
            <a:ext cx="454699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7" name="Datumsplatzhalter 3"/>
          <p:cNvSpPr>
            <a:spLocks noGrp="1"/>
          </p:cNvSpPr>
          <p:nvPr>
            <p:ph type="dt" sz="half" idx="10"/>
          </p:nvPr>
        </p:nvSpPr>
        <p:spPr/>
        <p:txBody>
          <a:bodyPr/>
          <a:lstStyle>
            <a:lvl1pPr>
              <a:defRPr/>
            </a:lvl1pPr>
          </a:lstStyle>
          <a:p>
            <a:pPr>
              <a:defRPr/>
            </a:pPr>
            <a:fld id="{ECEFD999-AE4D-4780-8E82-3DA193A49700}" type="datetimeFigureOut">
              <a:rPr lang="de-AT"/>
              <a:pPr>
                <a:defRPr/>
              </a:pPr>
              <a:t>09.08.2012</a:t>
            </a:fld>
            <a:endParaRPr lang="de-AT"/>
          </a:p>
        </p:txBody>
      </p:sp>
      <p:sp>
        <p:nvSpPr>
          <p:cNvPr id="8" name="Fußzeilenplatzhalter 4"/>
          <p:cNvSpPr>
            <a:spLocks noGrp="1"/>
          </p:cNvSpPr>
          <p:nvPr>
            <p:ph type="ftr" sz="quarter" idx="11"/>
          </p:nvPr>
        </p:nvSpPr>
        <p:spPr/>
        <p:txBody>
          <a:bodyPr/>
          <a:lstStyle>
            <a:lvl1pPr>
              <a:defRPr/>
            </a:lvl1pPr>
          </a:lstStyle>
          <a:p>
            <a:pPr>
              <a:defRPr/>
            </a:pPr>
            <a:endParaRPr lang="de-AT"/>
          </a:p>
        </p:txBody>
      </p:sp>
      <p:sp>
        <p:nvSpPr>
          <p:cNvPr id="9" name="Foliennummernplatzhalter 5"/>
          <p:cNvSpPr>
            <a:spLocks noGrp="1"/>
          </p:cNvSpPr>
          <p:nvPr>
            <p:ph type="sldNum" sz="quarter" idx="12"/>
          </p:nvPr>
        </p:nvSpPr>
        <p:spPr/>
        <p:txBody>
          <a:bodyPr/>
          <a:lstStyle>
            <a:lvl1pPr>
              <a:defRPr/>
            </a:lvl1pPr>
          </a:lstStyle>
          <a:p>
            <a:pPr>
              <a:defRPr/>
            </a:pPr>
            <a:fld id="{FC2F84BC-A14A-4D6E-83A9-1C2004C15692}" type="slidenum">
              <a:rPr lang="de-AT"/>
              <a:pPr>
                <a:defRPr/>
              </a:pPr>
              <a:t>‹Nº›</a:t>
            </a:fld>
            <a:endParaRPr lang="de-AT"/>
          </a:p>
        </p:txBody>
      </p:sp>
    </p:spTree>
    <p:extLst>
      <p:ext uri="{BB962C8B-B14F-4D97-AF65-F5344CB8AC3E}">
        <p14:creationId xmlns:p14="http://schemas.microsoft.com/office/powerpoint/2010/main" val="906072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Datumsplatzhalter 3"/>
          <p:cNvSpPr>
            <a:spLocks noGrp="1"/>
          </p:cNvSpPr>
          <p:nvPr>
            <p:ph type="dt" sz="half" idx="10"/>
          </p:nvPr>
        </p:nvSpPr>
        <p:spPr/>
        <p:txBody>
          <a:bodyPr/>
          <a:lstStyle>
            <a:lvl1pPr>
              <a:defRPr/>
            </a:lvl1pPr>
          </a:lstStyle>
          <a:p>
            <a:pPr>
              <a:defRPr/>
            </a:pPr>
            <a:fld id="{D04A7217-C10E-4208-93FC-5D7434DC9CDF}" type="datetimeFigureOut">
              <a:rPr lang="de-AT"/>
              <a:pPr>
                <a:defRPr/>
              </a:pPr>
              <a:t>09.08.2012</a:t>
            </a:fld>
            <a:endParaRPr lang="de-AT"/>
          </a:p>
        </p:txBody>
      </p:sp>
      <p:sp>
        <p:nvSpPr>
          <p:cNvPr id="4" name="Fußzeilenplatzhalter 4"/>
          <p:cNvSpPr>
            <a:spLocks noGrp="1"/>
          </p:cNvSpPr>
          <p:nvPr>
            <p:ph type="ftr" sz="quarter" idx="11"/>
          </p:nvPr>
        </p:nvSpPr>
        <p:spPr/>
        <p:txBody>
          <a:bodyPr/>
          <a:lstStyle>
            <a:lvl1pPr>
              <a:defRPr/>
            </a:lvl1pPr>
          </a:lstStyle>
          <a:p>
            <a:pPr>
              <a:defRPr/>
            </a:pPr>
            <a:endParaRPr lang="de-AT"/>
          </a:p>
        </p:txBody>
      </p:sp>
      <p:sp>
        <p:nvSpPr>
          <p:cNvPr id="5" name="Foliennummernplatzhalter 5"/>
          <p:cNvSpPr>
            <a:spLocks noGrp="1"/>
          </p:cNvSpPr>
          <p:nvPr>
            <p:ph type="sldNum" sz="quarter" idx="12"/>
          </p:nvPr>
        </p:nvSpPr>
        <p:spPr/>
        <p:txBody>
          <a:bodyPr/>
          <a:lstStyle>
            <a:lvl1pPr>
              <a:defRPr/>
            </a:lvl1pPr>
          </a:lstStyle>
          <a:p>
            <a:pPr>
              <a:defRPr/>
            </a:pPr>
            <a:fld id="{49F6C52E-5C75-4641-90AF-8395A5ED36CA}" type="slidenum">
              <a:rPr lang="de-AT"/>
              <a:pPr>
                <a:defRPr/>
              </a:pPr>
              <a:t>‹Nº›</a:t>
            </a:fld>
            <a:endParaRPr lang="de-AT"/>
          </a:p>
        </p:txBody>
      </p:sp>
    </p:spTree>
    <p:extLst>
      <p:ext uri="{BB962C8B-B14F-4D97-AF65-F5344CB8AC3E}">
        <p14:creationId xmlns:p14="http://schemas.microsoft.com/office/powerpoint/2010/main" val="4007788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73E09FCB-B8DE-4A62-803E-CF2CE6CCDB0E}" type="datetimeFigureOut">
              <a:rPr lang="de-AT"/>
              <a:pPr>
                <a:defRPr/>
              </a:pPr>
              <a:t>09.08.2012</a:t>
            </a:fld>
            <a:endParaRPr lang="de-AT"/>
          </a:p>
        </p:txBody>
      </p:sp>
      <p:sp>
        <p:nvSpPr>
          <p:cNvPr id="3" name="Fußzeilenplatzhalter 4"/>
          <p:cNvSpPr>
            <a:spLocks noGrp="1"/>
          </p:cNvSpPr>
          <p:nvPr>
            <p:ph type="ftr" sz="quarter" idx="11"/>
          </p:nvPr>
        </p:nvSpPr>
        <p:spPr/>
        <p:txBody>
          <a:bodyPr/>
          <a:lstStyle>
            <a:lvl1pPr>
              <a:defRPr/>
            </a:lvl1pPr>
          </a:lstStyle>
          <a:p>
            <a:pPr>
              <a:defRPr/>
            </a:pPr>
            <a:endParaRPr lang="de-AT"/>
          </a:p>
        </p:txBody>
      </p:sp>
      <p:sp>
        <p:nvSpPr>
          <p:cNvPr id="4" name="Foliennummernplatzhalter 5"/>
          <p:cNvSpPr>
            <a:spLocks noGrp="1"/>
          </p:cNvSpPr>
          <p:nvPr>
            <p:ph type="sldNum" sz="quarter" idx="12"/>
          </p:nvPr>
        </p:nvSpPr>
        <p:spPr/>
        <p:txBody>
          <a:bodyPr/>
          <a:lstStyle>
            <a:lvl1pPr>
              <a:defRPr/>
            </a:lvl1pPr>
          </a:lstStyle>
          <a:p>
            <a:pPr>
              <a:defRPr/>
            </a:pPr>
            <a:fld id="{2EC36F16-F8F0-4976-92FC-4762C4AFB6CF}" type="slidenum">
              <a:rPr lang="de-AT"/>
              <a:pPr>
                <a:defRPr/>
              </a:pPr>
              <a:t>‹Nº›</a:t>
            </a:fld>
            <a:endParaRPr lang="de-AT"/>
          </a:p>
        </p:txBody>
      </p:sp>
    </p:spTree>
    <p:extLst>
      <p:ext uri="{BB962C8B-B14F-4D97-AF65-F5344CB8AC3E}">
        <p14:creationId xmlns:p14="http://schemas.microsoft.com/office/powerpoint/2010/main" val="3992632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14351" y="273050"/>
            <a:ext cx="3384352" cy="1162050"/>
          </a:xfrm>
        </p:spPr>
        <p:txBody>
          <a:bodyPr anchor="b"/>
          <a:lstStyle>
            <a:lvl1pPr algn="l">
              <a:defRPr sz="2000" b="1"/>
            </a:lvl1pPr>
          </a:lstStyle>
          <a:p>
            <a:r>
              <a:rPr lang="de-DE" smtClean="0"/>
              <a:t>Titelmasterformat durch Klicken bearbeiten</a:t>
            </a:r>
            <a:endParaRPr lang="de-AT"/>
          </a:p>
        </p:txBody>
      </p:sp>
      <p:sp>
        <p:nvSpPr>
          <p:cNvPr id="3" name="Inhaltsplatzhalter 2"/>
          <p:cNvSpPr>
            <a:spLocks noGrp="1"/>
          </p:cNvSpPr>
          <p:nvPr>
            <p:ph idx="1"/>
          </p:nvPr>
        </p:nvSpPr>
        <p:spPr>
          <a:xfrm>
            <a:off x="4021931" y="273051"/>
            <a:ext cx="575071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Textplatzhalter 3"/>
          <p:cNvSpPr>
            <a:spLocks noGrp="1"/>
          </p:cNvSpPr>
          <p:nvPr>
            <p:ph type="body" sz="half" idx="2"/>
          </p:nvPr>
        </p:nvSpPr>
        <p:spPr>
          <a:xfrm>
            <a:off x="514351" y="1435101"/>
            <a:ext cx="338435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3"/>
          <p:cNvSpPr>
            <a:spLocks noGrp="1"/>
          </p:cNvSpPr>
          <p:nvPr>
            <p:ph type="dt" sz="half" idx="10"/>
          </p:nvPr>
        </p:nvSpPr>
        <p:spPr/>
        <p:txBody>
          <a:bodyPr/>
          <a:lstStyle>
            <a:lvl1pPr>
              <a:defRPr/>
            </a:lvl1pPr>
          </a:lstStyle>
          <a:p>
            <a:pPr>
              <a:defRPr/>
            </a:pPr>
            <a:fld id="{56CA05DC-BB44-47E1-A608-E5625FD963ED}" type="datetimeFigureOut">
              <a:rPr lang="de-AT"/>
              <a:pPr>
                <a:defRPr/>
              </a:pPr>
              <a:t>09.08.2012</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188A7FA2-BA2D-4BC5-B597-22CB182E1160}" type="slidenum">
              <a:rPr lang="de-AT"/>
              <a:pPr>
                <a:defRPr/>
              </a:pPr>
              <a:t>‹Nº›</a:t>
            </a:fld>
            <a:endParaRPr lang="de-AT"/>
          </a:p>
        </p:txBody>
      </p:sp>
    </p:spTree>
    <p:extLst>
      <p:ext uri="{BB962C8B-B14F-4D97-AF65-F5344CB8AC3E}">
        <p14:creationId xmlns:p14="http://schemas.microsoft.com/office/powerpoint/2010/main" val="3348897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016324" y="4800600"/>
            <a:ext cx="6172200" cy="566738"/>
          </a:xfrm>
        </p:spPr>
        <p:txBody>
          <a:bodyPr anchor="b"/>
          <a:lstStyle>
            <a:lvl1pPr algn="l">
              <a:defRPr sz="2000" b="1"/>
            </a:lvl1pPr>
          </a:lstStyle>
          <a:p>
            <a:r>
              <a:rPr lang="de-DE" smtClean="0"/>
              <a:t>Titelmasterformat durch Klicken bearbeiten</a:t>
            </a:r>
            <a:endParaRPr lang="de-AT"/>
          </a:p>
        </p:txBody>
      </p:sp>
      <p:sp>
        <p:nvSpPr>
          <p:cNvPr id="3" name="Bildplatzhalter 2"/>
          <p:cNvSpPr>
            <a:spLocks noGrp="1"/>
          </p:cNvSpPr>
          <p:nvPr>
            <p:ph type="pic" idx="1"/>
          </p:nvPr>
        </p:nvSpPr>
        <p:spPr>
          <a:xfrm>
            <a:off x="2016324" y="612775"/>
            <a:ext cx="6172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2016324"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3"/>
          <p:cNvSpPr>
            <a:spLocks noGrp="1"/>
          </p:cNvSpPr>
          <p:nvPr>
            <p:ph type="dt" sz="half" idx="10"/>
          </p:nvPr>
        </p:nvSpPr>
        <p:spPr/>
        <p:txBody>
          <a:bodyPr/>
          <a:lstStyle>
            <a:lvl1pPr>
              <a:defRPr/>
            </a:lvl1pPr>
          </a:lstStyle>
          <a:p>
            <a:pPr>
              <a:defRPr/>
            </a:pPr>
            <a:fld id="{2605FB14-4985-45F2-B753-B9EBFB396396}" type="datetimeFigureOut">
              <a:rPr lang="de-AT"/>
              <a:pPr>
                <a:defRPr/>
              </a:pPr>
              <a:t>09.08.2012</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4122D621-74A3-457D-B9CB-7539E7EC06C5}" type="slidenum">
              <a:rPr lang="de-AT"/>
              <a:pPr>
                <a:defRPr/>
              </a:pPr>
              <a:t>‹Nº›</a:t>
            </a:fld>
            <a:endParaRPr lang="de-AT"/>
          </a:p>
        </p:txBody>
      </p:sp>
    </p:spTree>
    <p:extLst>
      <p:ext uri="{BB962C8B-B14F-4D97-AF65-F5344CB8AC3E}">
        <p14:creationId xmlns:p14="http://schemas.microsoft.com/office/powerpoint/2010/main" val="1777920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514350" y="274638"/>
            <a:ext cx="92583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smtClean="0"/>
              <a:t>Titelmasterformat durch Klicken bearbeiten</a:t>
            </a:r>
            <a:endParaRPr lang="de-AT" smtClean="0"/>
          </a:p>
        </p:txBody>
      </p:sp>
      <p:sp>
        <p:nvSpPr>
          <p:cNvPr id="1027" name="Textplatzhalter 2"/>
          <p:cNvSpPr>
            <a:spLocks noGrp="1"/>
          </p:cNvSpPr>
          <p:nvPr>
            <p:ph type="body" idx="1"/>
          </p:nvPr>
        </p:nvSpPr>
        <p:spPr bwMode="auto">
          <a:xfrm>
            <a:off x="514350" y="1600200"/>
            <a:ext cx="92583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smtClean="0"/>
          </a:p>
        </p:txBody>
      </p:sp>
      <p:sp>
        <p:nvSpPr>
          <p:cNvPr id="4" name="Datumsplatzhalter 3"/>
          <p:cNvSpPr>
            <a:spLocks noGrp="1"/>
          </p:cNvSpPr>
          <p:nvPr>
            <p:ph type="dt" sz="half" idx="2"/>
          </p:nvPr>
        </p:nvSpPr>
        <p:spPr>
          <a:xfrm>
            <a:off x="514350" y="6356350"/>
            <a:ext cx="24003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4E4CC24D-27D5-42AA-B0E6-1FB5B97D3D20}" type="datetimeFigureOut">
              <a:rPr lang="de-AT"/>
              <a:pPr>
                <a:defRPr/>
              </a:pPr>
              <a:t>09.08.2012</a:t>
            </a:fld>
            <a:endParaRPr lang="de-AT"/>
          </a:p>
        </p:txBody>
      </p:sp>
      <p:sp>
        <p:nvSpPr>
          <p:cNvPr id="5" name="Fußzeilenplatzhalter 4"/>
          <p:cNvSpPr>
            <a:spLocks noGrp="1"/>
          </p:cNvSpPr>
          <p:nvPr>
            <p:ph type="ftr" sz="quarter" idx="3"/>
          </p:nvPr>
        </p:nvSpPr>
        <p:spPr>
          <a:xfrm>
            <a:off x="3514725" y="6356350"/>
            <a:ext cx="325755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de-AT"/>
          </a:p>
        </p:txBody>
      </p:sp>
      <p:sp>
        <p:nvSpPr>
          <p:cNvPr id="6" name="Foliennummernplatzhalter 5"/>
          <p:cNvSpPr>
            <a:spLocks noGrp="1"/>
          </p:cNvSpPr>
          <p:nvPr>
            <p:ph type="sldNum" sz="quarter" idx="4"/>
          </p:nvPr>
        </p:nvSpPr>
        <p:spPr>
          <a:xfrm>
            <a:off x="7372350" y="6356350"/>
            <a:ext cx="24003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5567A79C-DD99-4A93-A47D-4CF27AEC8A9F}" type="slidenum">
              <a:rPr lang="de-AT"/>
              <a:pPr>
                <a:defRPr/>
              </a:pPr>
              <a:t>‹Nº›</a:t>
            </a:fld>
            <a:endParaRPr lang="de-AT"/>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1 Marcador de título"/>
          <p:cNvSpPr>
            <a:spLocks noGrp="1"/>
          </p:cNvSpPr>
          <p:nvPr>
            <p:ph type="title"/>
          </p:nvPr>
        </p:nvSpPr>
        <p:spPr bwMode="auto">
          <a:xfrm>
            <a:off x="514350" y="274638"/>
            <a:ext cx="92583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endParaRPr lang="es-AR" smtClean="0"/>
          </a:p>
        </p:txBody>
      </p:sp>
      <p:sp>
        <p:nvSpPr>
          <p:cNvPr id="2051" name="2 Marcador de texto"/>
          <p:cNvSpPr>
            <a:spLocks noGrp="1"/>
          </p:cNvSpPr>
          <p:nvPr>
            <p:ph type="body" idx="1"/>
          </p:nvPr>
        </p:nvSpPr>
        <p:spPr bwMode="auto">
          <a:xfrm>
            <a:off x="514350" y="1600200"/>
            <a:ext cx="92583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smtClean="0"/>
          </a:p>
        </p:txBody>
      </p:sp>
      <p:sp>
        <p:nvSpPr>
          <p:cNvPr id="4" name="3 Marcador de fecha"/>
          <p:cNvSpPr>
            <a:spLocks noGrp="1"/>
          </p:cNvSpPr>
          <p:nvPr>
            <p:ph type="dt" sz="half" idx="2"/>
          </p:nvPr>
        </p:nvSpPr>
        <p:spPr>
          <a:xfrm>
            <a:off x="514350" y="6356350"/>
            <a:ext cx="24003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6BA2EAAA-734D-4428-B084-EDA4690D75E7}" type="datetimeFigureOut">
              <a:rPr lang="es-AR"/>
              <a:pPr>
                <a:defRPr/>
              </a:pPr>
              <a:t>09/08/2012</a:t>
            </a:fld>
            <a:endParaRPr lang="es-AR"/>
          </a:p>
        </p:txBody>
      </p:sp>
      <p:sp>
        <p:nvSpPr>
          <p:cNvPr id="5" name="4 Marcador de pie de página"/>
          <p:cNvSpPr>
            <a:spLocks noGrp="1"/>
          </p:cNvSpPr>
          <p:nvPr>
            <p:ph type="ftr" sz="quarter" idx="3"/>
          </p:nvPr>
        </p:nvSpPr>
        <p:spPr>
          <a:xfrm>
            <a:off x="3514725" y="6356350"/>
            <a:ext cx="325755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s-AR"/>
          </a:p>
        </p:txBody>
      </p:sp>
      <p:sp>
        <p:nvSpPr>
          <p:cNvPr id="6" name="5 Marcador de número de diapositiva"/>
          <p:cNvSpPr>
            <a:spLocks noGrp="1"/>
          </p:cNvSpPr>
          <p:nvPr>
            <p:ph type="sldNum" sz="quarter" idx="4"/>
          </p:nvPr>
        </p:nvSpPr>
        <p:spPr>
          <a:xfrm>
            <a:off x="7372350" y="6356350"/>
            <a:ext cx="24003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29B0DD1-2163-444F-9051-1F082494EBBE}" type="slidenum">
              <a:rPr lang="es-AR"/>
              <a:pPr>
                <a:defRPr/>
              </a:pPr>
              <a:t>‹Nº›</a:t>
            </a:fld>
            <a:endParaRPr lang="es-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a:solidFill>
            <a:schemeClr val="tx1"/>
          </a:solidFill>
          <a:latin typeface="+mn-lt"/>
        </a:defRPr>
      </a:lvl2pPr>
      <a:lvl3pPr marL="1143000" indent="-228600" algn="l" rtl="0" eaLnBrk="0" fontAlgn="base" hangingPunct="0">
        <a:spcBef>
          <a:spcPct val="20000"/>
        </a:spcBef>
        <a:spcAft>
          <a:spcPct val="0"/>
        </a:spcAft>
        <a:buFont typeface="Arial" pitchFamily="34"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itchFamily="34" charset="0"/>
        <a:buChar char="»"/>
        <a:defRPr sz="2000">
          <a:solidFill>
            <a:schemeClr val="tx1"/>
          </a:solidFill>
          <a:latin typeface="+mn-lt"/>
        </a:defRPr>
      </a:lvl5pPr>
      <a:lvl6pPr marL="2514600" indent="-228600" algn="l" rtl="0" fontAlgn="base">
        <a:spcBef>
          <a:spcPct val="20000"/>
        </a:spcBef>
        <a:spcAft>
          <a:spcPct val="0"/>
        </a:spcAft>
        <a:buFont typeface="Arial" pitchFamily="34" charset="0"/>
        <a:buChar char="»"/>
        <a:defRPr sz="2000">
          <a:solidFill>
            <a:schemeClr val="tx1"/>
          </a:solidFill>
          <a:latin typeface="+mn-lt"/>
        </a:defRPr>
      </a:lvl6pPr>
      <a:lvl7pPr marL="2971800" indent="-228600" algn="l" rtl="0" fontAlgn="base">
        <a:spcBef>
          <a:spcPct val="20000"/>
        </a:spcBef>
        <a:spcAft>
          <a:spcPct val="0"/>
        </a:spcAft>
        <a:buFont typeface="Arial" pitchFamily="34" charset="0"/>
        <a:buChar char="»"/>
        <a:defRPr sz="2000">
          <a:solidFill>
            <a:schemeClr val="tx1"/>
          </a:solidFill>
          <a:latin typeface="+mn-lt"/>
        </a:defRPr>
      </a:lvl7pPr>
      <a:lvl8pPr marL="3429000" indent="-228600" algn="l" rtl="0" fontAlgn="base">
        <a:spcBef>
          <a:spcPct val="20000"/>
        </a:spcBef>
        <a:spcAft>
          <a:spcPct val="0"/>
        </a:spcAft>
        <a:buFont typeface="Arial" pitchFamily="34" charset="0"/>
        <a:buChar char="»"/>
        <a:defRPr sz="2000">
          <a:solidFill>
            <a:schemeClr val="tx1"/>
          </a:solidFill>
          <a:latin typeface="+mn-lt"/>
        </a:defRPr>
      </a:lvl8pPr>
      <a:lvl9pPr marL="3886200" indent="-228600" algn="l" rtl="0" fontAlgn="base">
        <a:spcBef>
          <a:spcPct val="20000"/>
        </a:spcBef>
        <a:spcAft>
          <a:spcPct val="0"/>
        </a:spcAft>
        <a:buFont typeface="Arial" pitchFamily="34" charset="0"/>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Untertitel 2"/>
          <p:cNvSpPr>
            <a:spLocks/>
          </p:cNvSpPr>
          <p:nvPr/>
        </p:nvSpPr>
        <p:spPr bwMode="auto">
          <a:xfrm>
            <a:off x="1543050" y="3429000"/>
            <a:ext cx="72009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spcBef>
                <a:spcPct val="20000"/>
              </a:spcBef>
            </a:pPr>
            <a:r>
              <a:rPr lang="de-AT" sz="2800">
                <a:latin typeface="Calibri" pitchFamily="34" charset="0"/>
              </a:rPr>
              <a:t>Franz Weidinger</a:t>
            </a:r>
          </a:p>
          <a:p>
            <a:pPr algn="ctr">
              <a:spcBef>
                <a:spcPct val="20000"/>
              </a:spcBef>
            </a:pPr>
            <a:r>
              <a:rPr lang="de-AT" sz="2800">
                <a:latin typeface="Calibri" pitchFamily="34" charset="0"/>
              </a:rPr>
              <a:t>2. Medical Department (Cardiology)</a:t>
            </a:r>
          </a:p>
          <a:p>
            <a:pPr algn="ctr">
              <a:spcBef>
                <a:spcPct val="20000"/>
              </a:spcBef>
            </a:pPr>
            <a:r>
              <a:rPr lang="de-AT" sz="2800">
                <a:latin typeface="Calibri" pitchFamily="34" charset="0"/>
              </a:rPr>
              <a:t>Hospital Rudolfstiftung</a:t>
            </a:r>
          </a:p>
          <a:p>
            <a:pPr algn="ctr">
              <a:spcBef>
                <a:spcPct val="20000"/>
              </a:spcBef>
            </a:pPr>
            <a:r>
              <a:rPr lang="de-AT" sz="2800">
                <a:latin typeface="Calibri" pitchFamily="34" charset="0"/>
              </a:rPr>
              <a:t>Vienna, Austria</a:t>
            </a:r>
            <a:endParaRPr lang="de-AT" sz="2800">
              <a:solidFill>
                <a:srgbClr val="000000"/>
              </a:solidFill>
              <a:latin typeface="Calibri" pitchFamily="34" charset="0"/>
              <a:cs typeface="Arial" pitchFamily="34" charset="0"/>
            </a:endParaRPr>
          </a:p>
          <a:p>
            <a:pPr algn="ctr">
              <a:spcBef>
                <a:spcPct val="20000"/>
              </a:spcBef>
            </a:pPr>
            <a:endParaRPr lang="de-AT" sz="2400">
              <a:latin typeface="Calibri" pitchFamily="34" charset="0"/>
            </a:endParaRPr>
          </a:p>
          <a:p>
            <a:pPr algn="ctr">
              <a:spcBef>
                <a:spcPct val="20000"/>
              </a:spcBef>
            </a:pPr>
            <a:endParaRPr lang="de-AT" sz="2400">
              <a:latin typeface="Calibri" pitchFamily="34" charset="0"/>
            </a:endParaRPr>
          </a:p>
        </p:txBody>
      </p:sp>
      <p:sp>
        <p:nvSpPr>
          <p:cNvPr id="3075" name="Textfeld 3"/>
          <p:cNvSpPr txBox="1">
            <a:spLocks noChangeArrowheads="1"/>
          </p:cNvSpPr>
          <p:nvPr/>
        </p:nvSpPr>
        <p:spPr bwMode="auto">
          <a:xfrm>
            <a:off x="-41275" y="6443663"/>
            <a:ext cx="103695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a:latin typeface="Calibri" pitchFamily="34" charset="0"/>
                <a:cs typeface="Arial" pitchFamily="34" charset="0"/>
              </a:rPr>
              <a:t>SOLACI ´12, Mexico City, Interventional Pharmacology 2, Thursday 15:15/16:45 2. Room Chapultepec</a:t>
            </a:r>
            <a:endParaRPr lang="de-AT">
              <a:latin typeface="Calibri" pitchFamily="34" charset="0"/>
              <a:cs typeface="Arial" pitchFamily="34" charset="0"/>
            </a:endParaRPr>
          </a:p>
        </p:txBody>
      </p:sp>
      <p:sp>
        <p:nvSpPr>
          <p:cNvPr id="3076" name="Titel 3"/>
          <p:cNvSpPr>
            <a:spLocks/>
          </p:cNvSpPr>
          <p:nvPr/>
        </p:nvSpPr>
        <p:spPr bwMode="auto">
          <a:xfrm>
            <a:off x="771525" y="1527175"/>
            <a:ext cx="8743950"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lnSpc>
                <a:spcPts val="4100"/>
              </a:lnSpc>
            </a:pPr>
            <a:r>
              <a:rPr lang="en-US" sz="4200" b="1">
                <a:solidFill>
                  <a:srgbClr val="0000FF"/>
                </a:solidFill>
                <a:latin typeface="Calibri" pitchFamily="34" charset="0"/>
                <a:cs typeface="Arial" pitchFamily="34" charset="0"/>
              </a:rPr>
              <a:t>Bleeding Risk Estimation and the New (BARC) Definition of Bleeding Events</a:t>
            </a:r>
            <a:endParaRPr lang="de-AT" sz="4200" b="1">
              <a:solidFill>
                <a:srgbClr val="0000FF"/>
              </a:solidFill>
              <a:latin typeface="Calibri"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14350" y="439738"/>
            <a:ext cx="9258300" cy="1143000"/>
          </a:xfrm>
        </p:spPr>
        <p:txBody>
          <a:bodyPr rtlCol="0">
            <a:normAutofit fontScale="90000"/>
          </a:bodyPr>
          <a:lstStyle/>
          <a:p>
            <a:pPr eaLnBrk="1" fontAlgn="auto" hangingPunct="1">
              <a:spcAft>
                <a:spcPts val="0"/>
              </a:spcAft>
              <a:defRPr/>
            </a:pPr>
            <a:r>
              <a:rPr lang="de-AT" sz="4000" b="1" dirty="0" smtClean="0">
                <a:solidFill>
                  <a:srgbClr val="0000FF"/>
                </a:solidFill>
              </a:rPr>
              <a:t>BARC </a:t>
            </a:r>
            <a:r>
              <a:rPr lang="de-AT" sz="3600" dirty="0" smtClean="0">
                <a:solidFill>
                  <a:srgbClr val="0000FF"/>
                </a:solidFill>
              </a:rPr>
              <a:t>(</a:t>
            </a:r>
            <a:r>
              <a:rPr lang="de-AT" sz="3600" dirty="0" err="1">
                <a:solidFill>
                  <a:srgbClr val="0000FF"/>
                </a:solidFill>
              </a:rPr>
              <a:t>Bleeding</a:t>
            </a:r>
            <a:r>
              <a:rPr lang="de-AT" sz="3600" dirty="0">
                <a:solidFill>
                  <a:srgbClr val="0000FF"/>
                </a:solidFill>
              </a:rPr>
              <a:t> Academic Research </a:t>
            </a:r>
            <a:r>
              <a:rPr lang="de-AT" sz="3600" dirty="0" err="1" smtClean="0">
                <a:solidFill>
                  <a:srgbClr val="0000FF"/>
                </a:solidFill>
              </a:rPr>
              <a:t>Consortium</a:t>
            </a:r>
            <a:r>
              <a:rPr lang="de-AT" sz="3600" dirty="0" smtClean="0">
                <a:solidFill>
                  <a:srgbClr val="0000FF"/>
                </a:solidFill>
              </a:rPr>
              <a:t>) </a:t>
            </a:r>
            <a:r>
              <a:rPr lang="de-AT" sz="4000" dirty="0" err="1" smtClean="0">
                <a:solidFill>
                  <a:srgbClr val="0000FF"/>
                </a:solidFill>
              </a:rPr>
              <a:t>definitions</a:t>
            </a:r>
            <a:r>
              <a:rPr lang="de-AT" sz="4000" dirty="0" smtClean="0">
                <a:solidFill>
                  <a:srgbClr val="0000FF"/>
                </a:solidFill>
              </a:rPr>
              <a:t>, </a:t>
            </a:r>
            <a:r>
              <a:rPr lang="de-AT" sz="3100" dirty="0" smtClean="0">
                <a:solidFill>
                  <a:srgbClr val="0000FF"/>
                </a:solidFill>
              </a:rPr>
              <a:t>Mehran et al, </a:t>
            </a:r>
            <a:r>
              <a:rPr lang="de-AT" sz="3100" dirty="0" err="1" smtClean="0">
                <a:solidFill>
                  <a:srgbClr val="0000FF"/>
                </a:solidFill>
              </a:rPr>
              <a:t>Circulation</a:t>
            </a:r>
            <a:r>
              <a:rPr lang="de-AT" sz="3100" dirty="0">
                <a:solidFill>
                  <a:srgbClr val="0000FF"/>
                </a:solidFill>
              </a:rPr>
              <a:t> 2011;123:2736-2747</a:t>
            </a:r>
            <a:r>
              <a:rPr lang="de-AT" dirty="0" smtClean="0">
                <a:solidFill>
                  <a:srgbClr val="0000FF"/>
                </a:solidFill>
              </a:rPr>
              <a:t/>
            </a:r>
            <a:br>
              <a:rPr lang="de-AT" dirty="0" smtClean="0">
                <a:solidFill>
                  <a:srgbClr val="0000FF"/>
                </a:solidFill>
              </a:rPr>
            </a:br>
            <a:endParaRPr lang="de-AT" dirty="0">
              <a:solidFill>
                <a:srgbClr val="0000FF"/>
              </a:solidFill>
            </a:endParaRPr>
          </a:p>
        </p:txBody>
      </p:sp>
      <p:sp>
        <p:nvSpPr>
          <p:cNvPr id="12291" name="Inhaltsplatzhalter 2"/>
          <p:cNvSpPr>
            <a:spLocks noGrp="1"/>
          </p:cNvSpPr>
          <p:nvPr>
            <p:ph idx="1"/>
          </p:nvPr>
        </p:nvSpPr>
        <p:spPr>
          <a:xfrm>
            <a:off x="514350" y="1600200"/>
            <a:ext cx="9258300" cy="4997450"/>
          </a:xfrm>
        </p:spPr>
        <p:txBody>
          <a:bodyPr/>
          <a:lstStyle/>
          <a:p>
            <a:pPr eaLnBrk="1" hangingPunct="1">
              <a:lnSpc>
                <a:spcPct val="80000"/>
              </a:lnSpc>
            </a:pPr>
            <a:r>
              <a:rPr lang="de-AT" sz="2800" b="1" smtClean="0">
                <a:solidFill>
                  <a:srgbClr val="0000FF"/>
                </a:solidFill>
              </a:rPr>
              <a:t>Type 3</a:t>
            </a:r>
            <a:r>
              <a:rPr lang="de-AT" sz="2800" smtClean="0"/>
              <a:t>: </a:t>
            </a:r>
            <a:r>
              <a:rPr lang="en-US" sz="2400" smtClean="0"/>
              <a:t>clinical, laboratory, and/or imaging evidence of bleeding, with healthcare provider responses:</a:t>
            </a:r>
          </a:p>
          <a:p>
            <a:pPr lvl="1" eaLnBrk="1" hangingPunct="1">
              <a:lnSpc>
                <a:spcPct val="80000"/>
              </a:lnSpc>
            </a:pPr>
            <a:r>
              <a:rPr lang="en-US" sz="2400" b="1" smtClean="0">
                <a:solidFill>
                  <a:srgbClr val="0000FF"/>
                </a:solidFill>
              </a:rPr>
              <a:t>BARC type 3a: </a:t>
            </a:r>
          </a:p>
          <a:p>
            <a:pPr lvl="2" eaLnBrk="1" hangingPunct="1">
              <a:lnSpc>
                <a:spcPct val="80000"/>
              </a:lnSpc>
            </a:pPr>
            <a:r>
              <a:rPr lang="en-US" sz="2000" smtClean="0"/>
              <a:t>any transfusion with overt bleeding</a:t>
            </a:r>
          </a:p>
          <a:p>
            <a:pPr lvl="2" eaLnBrk="1" hangingPunct="1">
              <a:lnSpc>
                <a:spcPct val="80000"/>
              </a:lnSpc>
            </a:pPr>
            <a:r>
              <a:rPr lang="en-US" sz="2000" smtClean="0"/>
              <a:t>overt bleeding plus hemoglobin drop ≥3 to &lt;5 g/dL</a:t>
            </a:r>
          </a:p>
          <a:p>
            <a:pPr lvl="1" eaLnBrk="1" hangingPunct="1">
              <a:lnSpc>
                <a:spcPct val="80000"/>
              </a:lnSpc>
            </a:pPr>
            <a:r>
              <a:rPr lang="en-US" sz="2400" b="1" smtClean="0">
                <a:solidFill>
                  <a:srgbClr val="0000FF"/>
                </a:solidFill>
              </a:rPr>
              <a:t>BARC type 3b:</a:t>
            </a:r>
          </a:p>
          <a:p>
            <a:pPr lvl="2" eaLnBrk="1" hangingPunct="1">
              <a:lnSpc>
                <a:spcPct val="80000"/>
              </a:lnSpc>
            </a:pPr>
            <a:r>
              <a:rPr lang="en-US" sz="2000" smtClean="0"/>
              <a:t>overt bleeding plus hemoglobin drop &gt;5 g/dL</a:t>
            </a:r>
          </a:p>
          <a:p>
            <a:pPr lvl="2" eaLnBrk="1" hangingPunct="1">
              <a:lnSpc>
                <a:spcPct val="80000"/>
              </a:lnSpc>
            </a:pPr>
            <a:r>
              <a:rPr lang="en-US" sz="2000" smtClean="0"/>
              <a:t>Cardiac tamponade</a:t>
            </a:r>
          </a:p>
          <a:p>
            <a:pPr lvl="2" eaLnBrk="1" hangingPunct="1">
              <a:lnSpc>
                <a:spcPct val="80000"/>
              </a:lnSpc>
            </a:pPr>
            <a:r>
              <a:rPr lang="en-US" sz="2000" smtClean="0"/>
              <a:t>Bleeding requiring surgical intervention for control</a:t>
            </a:r>
          </a:p>
          <a:p>
            <a:pPr lvl="2" eaLnBrk="1" hangingPunct="1">
              <a:lnSpc>
                <a:spcPct val="80000"/>
              </a:lnSpc>
              <a:buFont typeface="Arial" pitchFamily="34" charset="0"/>
              <a:buNone/>
            </a:pPr>
            <a:r>
              <a:rPr lang="en-US" sz="2000" smtClean="0"/>
              <a:t>   (excluding dental/nasal/skin/hemorrhoid)</a:t>
            </a:r>
          </a:p>
          <a:p>
            <a:pPr lvl="2" eaLnBrk="1" hangingPunct="1">
              <a:lnSpc>
                <a:spcPct val="80000"/>
              </a:lnSpc>
            </a:pPr>
            <a:r>
              <a:rPr lang="en-US" sz="2000" smtClean="0"/>
              <a:t>Bleeding requiring intravenous vasoactive drugs</a:t>
            </a:r>
          </a:p>
          <a:p>
            <a:pPr lvl="1" eaLnBrk="1" hangingPunct="1">
              <a:lnSpc>
                <a:spcPct val="80000"/>
              </a:lnSpc>
            </a:pPr>
            <a:r>
              <a:rPr lang="en-US" sz="2400" b="1" smtClean="0">
                <a:solidFill>
                  <a:srgbClr val="0000FF"/>
                </a:solidFill>
              </a:rPr>
              <a:t>BARC type 3c:</a:t>
            </a:r>
          </a:p>
          <a:p>
            <a:pPr lvl="2" eaLnBrk="1" hangingPunct="1">
              <a:lnSpc>
                <a:spcPct val="80000"/>
              </a:lnSpc>
            </a:pPr>
            <a:r>
              <a:rPr lang="de-AT" sz="2000" smtClean="0"/>
              <a:t>Intracranial hemorrhage, subcategories confirmed by autopsy, imaging or lumbar puncture</a:t>
            </a:r>
          </a:p>
          <a:p>
            <a:pPr lvl="2" eaLnBrk="1" hangingPunct="1">
              <a:lnSpc>
                <a:spcPct val="80000"/>
              </a:lnSpc>
            </a:pPr>
            <a:r>
              <a:rPr lang="de-AT" sz="2000" smtClean="0"/>
              <a:t>Intraocular bleed compromising vision</a:t>
            </a:r>
            <a:r>
              <a:rPr lang="en-US" sz="2000" smtClean="0"/>
              <a:t> </a:t>
            </a:r>
            <a:endParaRPr lang="de-AT" sz="2000" smtClean="0"/>
          </a:p>
        </p:txBody>
      </p:sp>
      <p:cxnSp>
        <p:nvCxnSpPr>
          <p:cNvPr id="5" name="Gerade Verbindung 4"/>
          <p:cNvCxnSpPr/>
          <p:nvPr/>
        </p:nvCxnSpPr>
        <p:spPr>
          <a:xfrm>
            <a:off x="247650" y="1425575"/>
            <a:ext cx="9720263" cy="0"/>
          </a:xfrm>
          <a:prstGeom prst="line">
            <a:avLst/>
          </a:prstGeom>
          <a:ln w="38100">
            <a:solidFill>
              <a:srgbClr val="C00000"/>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14350" y="439738"/>
            <a:ext cx="9258300" cy="1143000"/>
          </a:xfrm>
        </p:spPr>
        <p:txBody>
          <a:bodyPr rtlCol="0">
            <a:normAutofit fontScale="90000"/>
          </a:bodyPr>
          <a:lstStyle/>
          <a:p>
            <a:pPr eaLnBrk="1" fontAlgn="auto" hangingPunct="1">
              <a:spcAft>
                <a:spcPts val="0"/>
              </a:spcAft>
              <a:defRPr/>
            </a:pPr>
            <a:r>
              <a:rPr lang="de-AT" sz="4000" b="1" dirty="0" smtClean="0">
                <a:solidFill>
                  <a:srgbClr val="0000FF"/>
                </a:solidFill>
              </a:rPr>
              <a:t>BARC </a:t>
            </a:r>
            <a:r>
              <a:rPr lang="de-AT" sz="3600" dirty="0" smtClean="0">
                <a:solidFill>
                  <a:srgbClr val="0000FF"/>
                </a:solidFill>
              </a:rPr>
              <a:t>(</a:t>
            </a:r>
            <a:r>
              <a:rPr lang="de-AT" sz="3600" dirty="0" err="1">
                <a:solidFill>
                  <a:srgbClr val="0000FF"/>
                </a:solidFill>
              </a:rPr>
              <a:t>Bleeding</a:t>
            </a:r>
            <a:r>
              <a:rPr lang="de-AT" sz="3600" dirty="0">
                <a:solidFill>
                  <a:srgbClr val="0000FF"/>
                </a:solidFill>
              </a:rPr>
              <a:t> Academic Research </a:t>
            </a:r>
            <a:r>
              <a:rPr lang="de-AT" sz="3600" dirty="0" err="1" smtClean="0">
                <a:solidFill>
                  <a:srgbClr val="0000FF"/>
                </a:solidFill>
              </a:rPr>
              <a:t>Consortium</a:t>
            </a:r>
            <a:r>
              <a:rPr lang="de-AT" sz="3600" dirty="0" smtClean="0">
                <a:solidFill>
                  <a:srgbClr val="0000FF"/>
                </a:solidFill>
              </a:rPr>
              <a:t>) </a:t>
            </a:r>
            <a:r>
              <a:rPr lang="de-AT" sz="4000" dirty="0" err="1" smtClean="0">
                <a:solidFill>
                  <a:srgbClr val="0000FF"/>
                </a:solidFill>
              </a:rPr>
              <a:t>definitions</a:t>
            </a:r>
            <a:r>
              <a:rPr lang="de-AT" sz="4000" dirty="0" smtClean="0">
                <a:solidFill>
                  <a:srgbClr val="0000FF"/>
                </a:solidFill>
              </a:rPr>
              <a:t>, </a:t>
            </a:r>
            <a:r>
              <a:rPr lang="de-AT" sz="3100" dirty="0" smtClean="0">
                <a:solidFill>
                  <a:srgbClr val="0000FF"/>
                </a:solidFill>
              </a:rPr>
              <a:t>Mehran et al, </a:t>
            </a:r>
            <a:r>
              <a:rPr lang="de-AT" sz="3100" dirty="0" err="1" smtClean="0">
                <a:solidFill>
                  <a:srgbClr val="0000FF"/>
                </a:solidFill>
              </a:rPr>
              <a:t>Circulation</a:t>
            </a:r>
            <a:r>
              <a:rPr lang="de-AT" sz="3100" dirty="0">
                <a:solidFill>
                  <a:srgbClr val="0000FF"/>
                </a:solidFill>
              </a:rPr>
              <a:t> 2011;123:2736-2747</a:t>
            </a:r>
            <a:r>
              <a:rPr lang="de-AT" dirty="0" smtClean="0">
                <a:solidFill>
                  <a:srgbClr val="0000FF"/>
                </a:solidFill>
              </a:rPr>
              <a:t/>
            </a:r>
            <a:br>
              <a:rPr lang="de-AT" dirty="0" smtClean="0">
                <a:solidFill>
                  <a:srgbClr val="0000FF"/>
                </a:solidFill>
              </a:rPr>
            </a:br>
            <a:endParaRPr lang="de-AT" dirty="0">
              <a:solidFill>
                <a:srgbClr val="0000FF"/>
              </a:solidFill>
            </a:endParaRPr>
          </a:p>
        </p:txBody>
      </p:sp>
      <p:sp>
        <p:nvSpPr>
          <p:cNvPr id="3" name="Inhaltsplatzhalter 2"/>
          <p:cNvSpPr>
            <a:spLocks noGrp="1"/>
          </p:cNvSpPr>
          <p:nvPr>
            <p:ph idx="1"/>
          </p:nvPr>
        </p:nvSpPr>
        <p:spPr>
          <a:xfrm>
            <a:off x="514350" y="1497013"/>
            <a:ext cx="9258300" cy="5500687"/>
          </a:xfrm>
        </p:spPr>
        <p:txBody>
          <a:bodyPr rtlCol="0">
            <a:normAutofit/>
          </a:bodyPr>
          <a:lstStyle/>
          <a:p>
            <a:pPr eaLnBrk="1" fontAlgn="auto" hangingPunct="1">
              <a:spcAft>
                <a:spcPts val="0"/>
              </a:spcAft>
              <a:defRPr/>
            </a:pPr>
            <a:r>
              <a:rPr lang="de-AT" sz="2800" b="1" dirty="0" smtClean="0">
                <a:solidFill>
                  <a:srgbClr val="0000FF"/>
                </a:solidFill>
              </a:rPr>
              <a:t>Type 4</a:t>
            </a:r>
            <a:r>
              <a:rPr lang="de-AT" sz="2800" dirty="0" smtClean="0"/>
              <a:t>:</a:t>
            </a:r>
            <a:r>
              <a:rPr lang="de-AT" sz="3300" dirty="0" smtClean="0"/>
              <a:t> </a:t>
            </a:r>
            <a:r>
              <a:rPr lang="en-US" sz="2400" b="1" dirty="0"/>
              <a:t>Coronary Artery Bypass Graft–related bleeding </a:t>
            </a:r>
            <a:endParaRPr lang="en-US" sz="2400" b="1" dirty="0" smtClean="0"/>
          </a:p>
          <a:p>
            <a:pPr lvl="1" eaLnBrk="1" fontAlgn="auto" hangingPunct="1">
              <a:spcAft>
                <a:spcPts val="0"/>
              </a:spcAft>
              <a:defRPr/>
            </a:pPr>
            <a:r>
              <a:rPr lang="en-US" sz="2100" dirty="0"/>
              <a:t>Perioperative intracranial bleeding within 48 hours </a:t>
            </a:r>
            <a:endParaRPr lang="en-US" sz="2100" dirty="0" smtClean="0"/>
          </a:p>
          <a:p>
            <a:pPr lvl="1" eaLnBrk="1" fontAlgn="auto" hangingPunct="1">
              <a:spcAft>
                <a:spcPts val="0"/>
              </a:spcAft>
              <a:defRPr/>
            </a:pPr>
            <a:r>
              <a:rPr lang="en-US" sz="2100" dirty="0" smtClean="0"/>
              <a:t>Reoperation </a:t>
            </a:r>
            <a:r>
              <a:rPr lang="en-US" sz="2100" dirty="0"/>
              <a:t>after closure of </a:t>
            </a:r>
            <a:r>
              <a:rPr lang="en-US" sz="2100" dirty="0" err="1"/>
              <a:t>sternotomy</a:t>
            </a:r>
            <a:r>
              <a:rPr lang="en-US" sz="2100" dirty="0"/>
              <a:t> for the </a:t>
            </a:r>
            <a:r>
              <a:rPr lang="en-US" sz="2100" dirty="0" smtClean="0"/>
              <a:t>purpose</a:t>
            </a:r>
          </a:p>
          <a:p>
            <a:pPr marL="457200" lvl="1" indent="0" eaLnBrk="1" fontAlgn="auto" hangingPunct="1">
              <a:spcAft>
                <a:spcPts val="0"/>
              </a:spcAft>
              <a:buFont typeface="Arial" pitchFamily="34" charset="0"/>
              <a:buNone/>
              <a:defRPr/>
            </a:pPr>
            <a:r>
              <a:rPr lang="en-US" sz="2100" dirty="0"/>
              <a:t> </a:t>
            </a:r>
            <a:r>
              <a:rPr lang="en-US" sz="2100" dirty="0" smtClean="0"/>
              <a:t>    of </a:t>
            </a:r>
            <a:r>
              <a:rPr lang="en-US" sz="2100" dirty="0"/>
              <a:t>controlling </a:t>
            </a:r>
            <a:r>
              <a:rPr lang="en-US" sz="2100" dirty="0" smtClean="0"/>
              <a:t>bleeding</a:t>
            </a:r>
          </a:p>
          <a:p>
            <a:pPr lvl="1" eaLnBrk="1" fontAlgn="auto" hangingPunct="1">
              <a:spcAft>
                <a:spcPts val="0"/>
              </a:spcAft>
              <a:defRPr/>
            </a:pPr>
            <a:r>
              <a:rPr lang="en-US" sz="2100" dirty="0"/>
              <a:t>Transfusion </a:t>
            </a:r>
            <a:r>
              <a:rPr lang="en-US" sz="2100" dirty="0" smtClean="0"/>
              <a:t>of ≥5 </a:t>
            </a:r>
            <a:r>
              <a:rPr lang="en-US" sz="2100" dirty="0"/>
              <a:t>U whole blood or packed red</a:t>
            </a:r>
          </a:p>
          <a:p>
            <a:pPr marL="457200" lvl="1" indent="0" eaLnBrk="1" fontAlgn="auto" hangingPunct="1">
              <a:spcAft>
                <a:spcPts val="0"/>
              </a:spcAft>
              <a:buFont typeface="Arial" pitchFamily="34" charset="0"/>
              <a:buNone/>
              <a:defRPr/>
            </a:pPr>
            <a:r>
              <a:rPr lang="en-US" sz="2100" dirty="0" smtClean="0"/>
              <a:t>     blood </a:t>
            </a:r>
            <a:r>
              <a:rPr lang="en-US" sz="2100" dirty="0"/>
              <a:t>cells within a 48-hour </a:t>
            </a:r>
            <a:r>
              <a:rPr lang="en-US" sz="2100" dirty="0" smtClean="0"/>
              <a:t>period</a:t>
            </a:r>
          </a:p>
          <a:p>
            <a:pPr lvl="1" eaLnBrk="1" fontAlgn="auto" hangingPunct="1">
              <a:spcAft>
                <a:spcPts val="0"/>
              </a:spcAft>
              <a:defRPr/>
            </a:pPr>
            <a:r>
              <a:rPr lang="en-US" sz="2100" dirty="0"/>
              <a:t>Chest tube output 2 L within a 24-hour </a:t>
            </a:r>
            <a:r>
              <a:rPr lang="en-US" sz="2100" dirty="0" smtClean="0"/>
              <a:t>period</a:t>
            </a:r>
          </a:p>
          <a:p>
            <a:pPr lvl="1" eaLnBrk="1" fontAlgn="auto" hangingPunct="1">
              <a:spcAft>
                <a:spcPts val="0"/>
              </a:spcAft>
              <a:defRPr/>
            </a:pPr>
            <a:r>
              <a:rPr lang="en-US" sz="2100" dirty="0"/>
              <a:t>Notes: If a CABG-related bleed is not adjudicated </a:t>
            </a:r>
            <a:r>
              <a:rPr lang="en-US" sz="2100" dirty="0" smtClean="0"/>
              <a:t>as at </a:t>
            </a:r>
            <a:r>
              <a:rPr lang="en-US" sz="2100" dirty="0"/>
              <a:t>least a type 3 severity event, it will be classified </a:t>
            </a:r>
            <a:r>
              <a:rPr lang="en-US" sz="2100" dirty="0" smtClean="0"/>
              <a:t>as not </a:t>
            </a:r>
            <a:r>
              <a:rPr lang="en-US" sz="2100" dirty="0"/>
              <a:t>a bleeding event. If a bleeding event occurs </a:t>
            </a:r>
            <a:r>
              <a:rPr lang="en-US" sz="2100" dirty="0" smtClean="0"/>
              <a:t>with a </a:t>
            </a:r>
            <a:r>
              <a:rPr lang="en-US" sz="2100" dirty="0"/>
              <a:t>clear temporal relationship to CABG (</a:t>
            </a:r>
            <a:r>
              <a:rPr lang="en-US" sz="2100" dirty="0" err="1"/>
              <a:t>ie</a:t>
            </a:r>
            <a:r>
              <a:rPr lang="en-US" sz="2100" dirty="0"/>
              <a:t>, within </a:t>
            </a:r>
            <a:r>
              <a:rPr lang="en-US" sz="2100" dirty="0" smtClean="0"/>
              <a:t>a 48-hour </a:t>
            </a:r>
            <a:r>
              <a:rPr lang="en-US" sz="2100" dirty="0"/>
              <a:t>time frame) but does not meet type 4 </a:t>
            </a:r>
            <a:r>
              <a:rPr lang="en-US" sz="2100" dirty="0" smtClean="0"/>
              <a:t>severity criteria</a:t>
            </a:r>
            <a:r>
              <a:rPr lang="en-US" sz="2100" dirty="0"/>
              <a:t>, it will be classified as </a:t>
            </a:r>
            <a:r>
              <a:rPr lang="en-US" sz="2100" dirty="0" smtClean="0"/>
              <a:t>not </a:t>
            </a:r>
            <a:r>
              <a:rPr lang="en-US" sz="2100" dirty="0"/>
              <a:t>a bleeding event</a:t>
            </a:r>
            <a:r>
              <a:rPr lang="en-US" sz="2100" dirty="0" smtClean="0"/>
              <a:t>.</a:t>
            </a:r>
            <a:r>
              <a:rPr lang="en-US" sz="2100" dirty="0"/>
              <a:t> </a:t>
            </a:r>
            <a:endParaRPr lang="en-US" sz="2100" dirty="0" smtClean="0"/>
          </a:p>
          <a:p>
            <a:pPr eaLnBrk="1" fontAlgn="auto" hangingPunct="1">
              <a:spcAft>
                <a:spcPts val="0"/>
              </a:spcAft>
              <a:defRPr/>
            </a:pPr>
            <a:r>
              <a:rPr lang="en-US" sz="2800" b="1" dirty="0" smtClean="0">
                <a:solidFill>
                  <a:srgbClr val="0000FF"/>
                </a:solidFill>
              </a:rPr>
              <a:t>Type 5:  </a:t>
            </a:r>
            <a:r>
              <a:rPr lang="en-US" sz="2600" b="1" dirty="0" smtClean="0"/>
              <a:t>Fatal bleeding</a:t>
            </a:r>
          </a:p>
        </p:txBody>
      </p:sp>
      <p:cxnSp>
        <p:nvCxnSpPr>
          <p:cNvPr id="5" name="Gerade Verbindung 4"/>
          <p:cNvCxnSpPr/>
          <p:nvPr/>
        </p:nvCxnSpPr>
        <p:spPr>
          <a:xfrm>
            <a:off x="247650" y="1425575"/>
            <a:ext cx="9720263" cy="0"/>
          </a:xfrm>
          <a:prstGeom prst="line">
            <a:avLst/>
          </a:prstGeom>
          <a:ln w="38100">
            <a:solidFill>
              <a:srgbClr val="C00000"/>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el 1"/>
          <p:cNvSpPr>
            <a:spLocks noGrp="1"/>
          </p:cNvSpPr>
          <p:nvPr>
            <p:ph type="title"/>
          </p:nvPr>
        </p:nvSpPr>
        <p:spPr>
          <a:xfrm>
            <a:off x="484188" y="188913"/>
            <a:ext cx="9258300" cy="1143000"/>
          </a:xfrm>
        </p:spPr>
        <p:txBody>
          <a:bodyPr/>
          <a:lstStyle/>
          <a:p>
            <a:pPr eaLnBrk="1" hangingPunct="1"/>
            <a:r>
              <a:rPr lang="de-AT" b="1" smtClean="0">
                <a:solidFill>
                  <a:srgbClr val="0000FF"/>
                </a:solidFill>
              </a:rPr>
              <a:t>Type 5 – fatal bleeding</a:t>
            </a:r>
          </a:p>
        </p:txBody>
      </p:sp>
      <p:sp>
        <p:nvSpPr>
          <p:cNvPr id="14339" name="Inhaltsplatzhalter 2"/>
          <p:cNvSpPr>
            <a:spLocks noGrp="1"/>
          </p:cNvSpPr>
          <p:nvPr>
            <p:ph idx="1"/>
          </p:nvPr>
        </p:nvSpPr>
        <p:spPr>
          <a:xfrm>
            <a:off x="514350" y="1412875"/>
            <a:ext cx="9258300" cy="4525963"/>
          </a:xfrm>
        </p:spPr>
        <p:txBody>
          <a:bodyPr/>
          <a:lstStyle/>
          <a:p>
            <a:pPr eaLnBrk="1" hangingPunct="1"/>
            <a:r>
              <a:rPr lang="en-US" sz="2500" b="1" smtClean="0">
                <a:solidFill>
                  <a:srgbClr val="0000FF"/>
                </a:solidFill>
              </a:rPr>
              <a:t>Probable fatal bleeding (type 5a)</a:t>
            </a:r>
          </a:p>
          <a:p>
            <a:pPr lvl="1" eaLnBrk="1" hangingPunct="1"/>
            <a:r>
              <a:rPr lang="en-US" sz="2500" smtClean="0"/>
              <a:t>bleeding that is clinically </a:t>
            </a:r>
            <a:r>
              <a:rPr lang="en-US" sz="2500" b="1" i="1" smtClean="0"/>
              <a:t>suspicious</a:t>
            </a:r>
            <a:r>
              <a:rPr lang="en-US" sz="2500" smtClean="0"/>
              <a:t> as the cause of death, but the bleeding is </a:t>
            </a:r>
            <a:r>
              <a:rPr lang="en-US" sz="2500" b="1" i="1" smtClean="0"/>
              <a:t>not directly observed</a:t>
            </a:r>
            <a:r>
              <a:rPr lang="en-US" sz="2500" smtClean="0"/>
              <a:t> and there is no autopsy or confirmatory imaging.</a:t>
            </a:r>
          </a:p>
          <a:p>
            <a:pPr eaLnBrk="1" hangingPunct="1"/>
            <a:r>
              <a:rPr lang="de-AT" sz="2500" b="1" smtClean="0">
                <a:solidFill>
                  <a:srgbClr val="0000FF"/>
                </a:solidFill>
              </a:rPr>
              <a:t>Definite fatal bleeding (type 5b)</a:t>
            </a:r>
          </a:p>
          <a:p>
            <a:pPr lvl="1" eaLnBrk="1" hangingPunct="1"/>
            <a:r>
              <a:rPr lang="en-US" sz="2500" smtClean="0"/>
              <a:t>bleeding that is </a:t>
            </a:r>
            <a:r>
              <a:rPr lang="en-US" sz="2500" b="1" i="1" smtClean="0"/>
              <a:t>directly observed</a:t>
            </a:r>
            <a:r>
              <a:rPr lang="en-US" sz="2500" smtClean="0"/>
              <a:t> (by either clinical specimen [blood, emesis, stool, etc] or imaging) or confirmed on autopsy</a:t>
            </a:r>
          </a:p>
          <a:p>
            <a:pPr eaLnBrk="1" hangingPunct="1"/>
            <a:r>
              <a:rPr lang="de-AT" sz="2500" b="1" smtClean="0"/>
              <a:t>BARC fatal </a:t>
            </a:r>
            <a:r>
              <a:rPr lang="en-US" sz="2500" b="1" smtClean="0"/>
              <a:t>bleeding is meant to capture deaths </a:t>
            </a:r>
          </a:p>
          <a:p>
            <a:pPr lvl="1" eaLnBrk="1" hangingPunct="1"/>
            <a:r>
              <a:rPr lang="en-US" sz="2500" smtClean="0"/>
              <a:t>that are directly due to bleeding with no other cause. The time interval from the bleeding event to the death should be considered with respect to likely causality, but there is no specific time limit proposed.</a:t>
            </a:r>
            <a:endParaRPr lang="de-AT" sz="25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a:xfrm>
            <a:off x="514350" y="115888"/>
            <a:ext cx="9258300" cy="1143000"/>
          </a:xfrm>
        </p:spPr>
        <p:txBody>
          <a:bodyPr/>
          <a:lstStyle/>
          <a:p>
            <a:pPr eaLnBrk="1" hangingPunct="1"/>
            <a:r>
              <a:rPr lang="de-AT" b="1" smtClean="0">
                <a:solidFill>
                  <a:srgbClr val="0000FF"/>
                </a:solidFill>
              </a:rPr>
              <a:t>Type 2 bleeding </a:t>
            </a:r>
            <a:r>
              <a:rPr lang="de-AT" sz="4000" smtClean="0">
                <a:solidFill>
                  <a:srgbClr val="0000FF"/>
                </a:solidFill>
              </a:rPr>
              <a:t>- </a:t>
            </a:r>
            <a:r>
              <a:rPr lang="de-AT" sz="4000" i="1" smtClean="0">
                <a:solidFill>
                  <a:srgbClr val="0000FF"/>
                </a:solidFill>
              </a:rPr>
              <a:t>further explanations</a:t>
            </a:r>
            <a:endParaRPr lang="de-AT" i="1" smtClean="0">
              <a:solidFill>
                <a:srgbClr val="0000FF"/>
              </a:solidFill>
            </a:endParaRPr>
          </a:p>
        </p:txBody>
      </p:sp>
      <p:sp>
        <p:nvSpPr>
          <p:cNvPr id="15363" name="Inhaltsplatzhalter 2"/>
          <p:cNvSpPr>
            <a:spLocks noGrp="1"/>
          </p:cNvSpPr>
          <p:nvPr>
            <p:ph idx="1"/>
          </p:nvPr>
        </p:nvSpPr>
        <p:spPr/>
        <p:txBody>
          <a:bodyPr/>
          <a:lstStyle/>
          <a:p>
            <a:pPr eaLnBrk="1" hangingPunct="1"/>
            <a:r>
              <a:rPr lang="de-AT" b="1" i="1" smtClean="0"/>
              <a:t>Requires intervention:</a:t>
            </a:r>
          </a:p>
          <a:p>
            <a:pPr lvl="1" eaLnBrk="1" hangingPunct="1"/>
            <a:r>
              <a:rPr lang="en-US" smtClean="0"/>
              <a:t>defined as a </a:t>
            </a:r>
            <a:r>
              <a:rPr lang="en-US" i="1" smtClean="0"/>
              <a:t>healthcare professional– guided medical treatment</a:t>
            </a:r>
            <a:r>
              <a:rPr lang="en-US" smtClean="0"/>
              <a:t> or </a:t>
            </a:r>
            <a:r>
              <a:rPr lang="en-US" i="1" smtClean="0"/>
              <a:t>percutaneous intervention</a:t>
            </a:r>
            <a:r>
              <a:rPr lang="en-US" smtClean="0"/>
              <a:t> to stop or treat bleeding, including temporarily or permanently discontinuing a medication or study drug</a:t>
            </a:r>
          </a:p>
          <a:p>
            <a:pPr lvl="1" eaLnBrk="1" hangingPunct="1"/>
            <a:r>
              <a:rPr lang="en-US" smtClean="0"/>
              <a:t>Examples include coiling, compression, use of reversal agents (Vit. K, protamine), local injections to reduce oozing, or a temporary/permanent cessation of antiplatelet, antithrombin, or fibrinolytic therapy</a:t>
            </a:r>
          </a:p>
          <a:p>
            <a:pPr lvl="1" eaLnBrk="1" hangingPunct="1"/>
            <a:endParaRPr lang="de-AT" smtClean="0"/>
          </a:p>
        </p:txBody>
      </p:sp>
      <p:cxnSp>
        <p:nvCxnSpPr>
          <p:cNvPr id="4" name="Gerade Verbindung 3"/>
          <p:cNvCxnSpPr/>
          <p:nvPr/>
        </p:nvCxnSpPr>
        <p:spPr>
          <a:xfrm>
            <a:off x="247650" y="1268413"/>
            <a:ext cx="9720263" cy="0"/>
          </a:xfrm>
          <a:prstGeom prst="line">
            <a:avLst/>
          </a:prstGeom>
          <a:ln w="38100">
            <a:solidFill>
              <a:srgbClr val="C00000"/>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p:cNvSpPr>
            <a:spLocks noGrp="1"/>
          </p:cNvSpPr>
          <p:nvPr>
            <p:ph type="title"/>
          </p:nvPr>
        </p:nvSpPr>
        <p:spPr>
          <a:xfrm>
            <a:off x="514350" y="115888"/>
            <a:ext cx="9258300" cy="1143000"/>
          </a:xfrm>
        </p:spPr>
        <p:txBody>
          <a:bodyPr/>
          <a:lstStyle/>
          <a:p>
            <a:pPr eaLnBrk="1" hangingPunct="1"/>
            <a:r>
              <a:rPr lang="de-AT" b="1" smtClean="0">
                <a:solidFill>
                  <a:srgbClr val="0000FF"/>
                </a:solidFill>
              </a:rPr>
              <a:t>Type 2 bleeding </a:t>
            </a:r>
            <a:r>
              <a:rPr lang="de-AT" sz="4000" smtClean="0">
                <a:solidFill>
                  <a:srgbClr val="0000FF"/>
                </a:solidFill>
              </a:rPr>
              <a:t>- </a:t>
            </a:r>
            <a:r>
              <a:rPr lang="de-AT" sz="4000" i="1" smtClean="0">
                <a:solidFill>
                  <a:srgbClr val="0000FF"/>
                </a:solidFill>
              </a:rPr>
              <a:t>further explanations</a:t>
            </a:r>
            <a:endParaRPr lang="de-AT" smtClean="0">
              <a:solidFill>
                <a:srgbClr val="0000FF"/>
              </a:solidFill>
            </a:endParaRPr>
          </a:p>
        </p:txBody>
      </p:sp>
      <p:sp>
        <p:nvSpPr>
          <p:cNvPr id="3" name="Inhaltsplatzhalter 2"/>
          <p:cNvSpPr>
            <a:spLocks noGrp="1"/>
          </p:cNvSpPr>
          <p:nvPr>
            <p:ph idx="1"/>
          </p:nvPr>
        </p:nvSpPr>
        <p:spPr>
          <a:xfrm>
            <a:off x="514350" y="1600200"/>
            <a:ext cx="9453563" cy="4525963"/>
          </a:xfrm>
        </p:spPr>
        <p:txBody>
          <a:bodyPr rtlCol="0">
            <a:normAutofit fontScale="92500"/>
          </a:bodyPr>
          <a:lstStyle/>
          <a:p>
            <a:pPr eaLnBrk="1" fontAlgn="auto" hangingPunct="1">
              <a:spcAft>
                <a:spcPts val="0"/>
              </a:spcAft>
              <a:defRPr/>
            </a:pPr>
            <a:r>
              <a:rPr lang="en-US" sz="3500" b="1" i="1" dirty="0" smtClean="0"/>
              <a:t>Leads </a:t>
            </a:r>
            <a:r>
              <a:rPr lang="en-US" sz="3500" b="1" i="1" dirty="0"/>
              <a:t>to </a:t>
            </a:r>
            <a:r>
              <a:rPr lang="en-US" sz="3500" b="1" i="1" dirty="0" smtClean="0"/>
              <a:t>hospitalization or </a:t>
            </a:r>
            <a:r>
              <a:rPr lang="en-US" sz="3500" b="1" i="1" dirty="0"/>
              <a:t>an increased level of </a:t>
            </a:r>
            <a:r>
              <a:rPr lang="en-US" sz="3500" b="1" i="1" dirty="0" smtClean="0"/>
              <a:t>care:</a:t>
            </a:r>
          </a:p>
          <a:p>
            <a:pPr lvl="1" eaLnBrk="1" fontAlgn="auto" hangingPunct="1">
              <a:spcAft>
                <a:spcPts val="0"/>
              </a:spcAft>
              <a:defRPr/>
            </a:pPr>
            <a:r>
              <a:rPr lang="en-US" dirty="0" smtClean="0"/>
              <a:t>defined </a:t>
            </a:r>
            <a:r>
              <a:rPr lang="en-US" dirty="0"/>
              <a:t>as </a:t>
            </a:r>
            <a:r>
              <a:rPr lang="en-US" dirty="0" smtClean="0"/>
              <a:t>leading to </a:t>
            </a:r>
            <a:r>
              <a:rPr lang="en-US" dirty="0"/>
              <a:t>or prolonging hospitalization or transfer to a hospital </a:t>
            </a:r>
            <a:r>
              <a:rPr lang="en-US" dirty="0" smtClean="0"/>
              <a:t>unit capable </a:t>
            </a:r>
            <a:r>
              <a:rPr lang="en-US" dirty="0"/>
              <a:t>of providing a higher level of </a:t>
            </a:r>
            <a:r>
              <a:rPr lang="en-US" dirty="0" smtClean="0"/>
              <a:t>care</a:t>
            </a:r>
          </a:p>
          <a:p>
            <a:pPr eaLnBrk="1" fontAlgn="auto" hangingPunct="1">
              <a:spcAft>
                <a:spcPts val="0"/>
              </a:spcAft>
              <a:defRPr/>
            </a:pPr>
            <a:r>
              <a:rPr lang="en-US" sz="3500" b="1" i="1" dirty="0"/>
              <a:t>Prompts </a:t>
            </a:r>
            <a:r>
              <a:rPr lang="en-US" sz="3500" b="1" i="1" dirty="0" smtClean="0"/>
              <a:t>evaluation:</a:t>
            </a:r>
          </a:p>
          <a:p>
            <a:pPr lvl="1" eaLnBrk="1" fontAlgn="auto" hangingPunct="1">
              <a:spcAft>
                <a:spcPts val="0"/>
              </a:spcAft>
              <a:defRPr/>
            </a:pPr>
            <a:r>
              <a:rPr lang="en-US" dirty="0" smtClean="0"/>
              <a:t>defined </a:t>
            </a:r>
            <a:r>
              <a:rPr lang="en-US" dirty="0"/>
              <a:t>as leading to </a:t>
            </a:r>
            <a:r>
              <a:rPr lang="en-US" dirty="0" smtClean="0"/>
              <a:t>an unscheduled </a:t>
            </a:r>
            <a:r>
              <a:rPr lang="en-US" dirty="0"/>
              <a:t>visit to a healthcare professional resulting </a:t>
            </a:r>
            <a:r>
              <a:rPr lang="en-US" dirty="0" smtClean="0"/>
              <a:t>in diagnostic </a:t>
            </a:r>
            <a:r>
              <a:rPr lang="en-US" dirty="0"/>
              <a:t>testing (laboratory or imaging). Examples </a:t>
            </a:r>
            <a:r>
              <a:rPr lang="en-US" dirty="0" smtClean="0"/>
              <a:t>include, but </a:t>
            </a:r>
            <a:r>
              <a:rPr lang="en-US" dirty="0"/>
              <a:t>are not limited to, hematocrit testing, </a:t>
            </a:r>
            <a:r>
              <a:rPr lang="en-US" dirty="0" err="1" smtClean="0"/>
              <a:t>hemoccult</a:t>
            </a:r>
            <a:r>
              <a:rPr lang="en-US" dirty="0" smtClean="0"/>
              <a:t> testing</a:t>
            </a:r>
            <a:r>
              <a:rPr lang="en-US" dirty="0"/>
              <a:t>, endoscopy, colonoscopy, computed </a:t>
            </a:r>
            <a:r>
              <a:rPr lang="en-US" dirty="0" smtClean="0"/>
              <a:t>tomography scanning</a:t>
            </a:r>
            <a:r>
              <a:rPr lang="en-US" dirty="0"/>
              <a:t>, or urinalysis.</a:t>
            </a:r>
          </a:p>
          <a:p>
            <a:pPr eaLnBrk="1" fontAlgn="auto" hangingPunct="1">
              <a:spcAft>
                <a:spcPts val="0"/>
              </a:spcAft>
              <a:defRPr/>
            </a:pPr>
            <a:endParaRPr lang="de-AT" dirty="0" smtClean="0"/>
          </a:p>
        </p:txBody>
      </p:sp>
      <p:cxnSp>
        <p:nvCxnSpPr>
          <p:cNvPr id="4" name="Gerade Verbindung 3"/>
          <p:cNvCxnSpPr/>
          <p:nvPr/>
        </p:nvCxnSpPr>
        <p:spPr>
          <a:xfrm>
            <a:off x="247650" y="1268413"/>
            <a:ext cx="9720263" cy="0"/>
          </a:xfrm>
          <a:prstGeom prst="line">
            <a:avLst/>
          </a:prstGeom>
          <a:ln w="38100">
            <a:solidFill>
              <a:srgbClr val="C00000"/>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el 1"/>
          <p:cNvSpPr>
            <a:spLocks noGrp="1"/>
          </p:cNvSpPr>
          <p:nvPr>
            <p:ph type="title"/>
          </p:nvPr>
        </p:nvSpPr>
        <p:spPr/>
        <p:txBody>
          <a:bodyPr/>
          <a:lstStyle/>
          <a:p>
            <a:pPr eaLnBrk="1" hangingPunct="1"/>
            <a:r>
              <a:rPr lang="de-AT" sz="4000" b="1" smtClean="0">
                <a:solidFill>
                  <a:srgbClr val="0000FF"/>
                </a:solidFill>
              </a:rPr>
              <a:t>Open questions regarding BARC</a:t>
            </a:r>
          </a:p>
        </p:txBody>
      </p:sp>
      <p:sp>
        <p:nvSpPr>
          <p:cNvPr id="17411" name="Inhaltsplatzhalter 2"/>
          <p:cNvSpPr>
            <a:spLocks noGrp="1"/>
          </p:cNvSpPr>
          <p:nvPr>
            <p:ph idx="1"/>
          </p:nvPr>
        </p:nvSpPr>
        <p:spPr/>
        <p:txBody>
          <a:bodyPr/>
          <a:lstStyle/>
          <a:p>
            <a:pPr eaLnBrk="1" hangingPunct="1"/>
            <a:r>
              <a:rPr lang="de-AT" smtClean="0"/>
              <a:t>Why 48-hour window for CABG-related bleeding?</a:t>
            </a:r>
          </a:p>
          <a:p>
            <a:pPr eaLnBrk="1" hangingPunct="1"/>
            <a:r>
              <a:rPr lang="de-AT" smtClean="0"/>
              <a:t>Why </a:t>
            </a:r>
            <a:r>
              <a:rPr lang="de-AT" b="1" smtClean="0"/>
              <a:t>type 1</a:t>
            </a:r>
            <a:r>
              <a:rPr lang="de-AT" smtClean="0"/>
              <a:t> „</a:t>
            </a:r>
            <a:r>
              <a:rPr lang="de-AT" i="1" u="sng" smtClean="0"/>
              <a:t>not actionable</a:t>
            </a:r>
            <a:r>
              <a:rPr lang="de-AT" smtClean="0"/>
              <a:t>“ when patient may „take action“ such as discontinuing medication (with potentially serious consequences such as ST)?</a:t>
            </a:r>
          </a:p>
          <a:p>
            <a:pPr eaLnBrk="1" hangingPunct="1"/>
            <a:r>
              <a:rPr lang="de-AT" smtClean="0"/>
              <a:t>Why consider intraocular bleed equivalent to intracranial bleed for BARC 3c?</a:t>
            </a:r>
          </a:p>
          <a:p>
            <a:pPr eaLnBrk="1" hangingPunct="1"/>
            <a:r>
              <a:rPr lang="de-AT" smtClean="0"/>
              <a:t>Type 1 bleed subject to misinterpretation by the patient</a:t>
            </a:r>
          </a:p>
          <a:p>
            <a:pPr eaLnBrk="1" hangingPunct="1"/>
            <a:endParaRPr lang="de-AT" smtClean="0"/>
          </a:p>
        </p:txBody>
      </p:sp>
      <p:sp>
        <p:nvSpPr>
          <p:cNvPr id="17412" name="Textfeld 3"/>
          <p:cNvSpPr txBox="1">
            <a:spLocks noChangeArrowheads="1"/>
          </p:cNvSpPr>
          <p:nvPr/>
        </p:nvSpPr>
        <p:spPr bwMode="auto">
          <a:xfrm>
            <a:off x="5072063" y="6453188"/>
            <a:ext cx="51577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de-AT" sz="2000">
                <a:latin typeface="Calibri" pitchFamily="34" charset="0"/>
              </a:rPr>
              <a:t>Hicks et al (editorial), Circulation 2011;123:2664</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366713" y="158750"/>
            <a:ext cx="955357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1pPr>
            <a:lvl2pPr marL="742950" indent="-285750"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2pPr>
            <a:lvl3pPr marL="1143000" indent="-228600"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3pPr>
            <a:lvl4pPr marL="1600200" indent="-228600"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4pPr>
            <a:lvl5pPr marL="2057400" indent="-228600"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9pPr>
          </a:lstStyle>
          <a:p>
            <a:pPr algn="ctr" eaLnBrk="1" hangingPunct="1"/>
            <a:r>
              <a:rPr lang="en-GB" sz="2800" b="1">
                <a:solidFill>
                  <a:srgbClr val="0000FF"/>
                </a:solidFill>
                <a:ea typeface="msgothic"/>
                <a:cs typeface="msgothic"/>
              </a:rPr>
              <a:t>Predictors of bleeding in acute coronary syndrome</a:t>
            </a:r>
          </a:p>
        </p:txBody>
      </p:sp>
      <p:pic>
        <p:nvPicPr>
          <p:cNvPr id="1843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54138" y="801688"/>
            <a:ext cx="7581900" cy="4894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6" name="Text Box 4"/>
          <p:cNvSpPr txBox="1">
            <a:spLocks noChangeArrowheads="1"/>
          </p:cNvSpPr>
          <p:nvPr/>
        </p:nvSpPr>
        <p:spPr bwMode="auto">
          <a:xfrm>
            <a:off x="5757863" y="6599238"/>
            <a:ext cx="4408487"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tabLst>
                <a:tab pos="723900" algn="l"/>
                <a:tab pos="1447800" algn="l"/>
                <a:tab pos="2171700" algn="l"/>
                <a:tab pos="2895600" algn="l"/>
                <a:tab pos="3619500" algn="l"/>
              </a:tabLst>
              <a:defRPr>
                <a:solidFill>
                  <a:schemeClr val="tx1"/>
                </a:solidFill>
                <a:latin typeface="Arial" pitchFamily="34" charset="0"/>
              </a:defRPr>
            </a:lvl1pPr>
            <a:lvl2pPr marL="742950" indent="-285750" eaLnBrk="0" hangingPunct="0">
              <a:tabLst>
                <a:tab pos="723900" algn="l"/>
                <a:tab pos="1447800" algn="l"/>
                <a:tab pos="2171700" algn="l"/>
                <a:tab pos="2895600" algn="l"/>
                <a:tab pos="3619500" algn="l"/>
              </a:tabLst>
              <a:defRPr>
                <a:solidFill>
                  <a:schemeClr val="tx1"/>
                </a:solidFill>
                <a:latin typeface="Arial" pitchFamily="34" charset="0"/>
              </a:defRPr>
            </a:lvl2pPr>
            <a:lvl3pPr marL="1143000" indent="-228600" eaLnBrk="0" hangingPunct="0">
              <a:tabLst>
                <a:tab pos="723900" algn="l"/>
                <a:tab pos="1447800" algn="l"/>
                <a:tab pos="2171700" algn="l"/>
                <a:tab pos="2895600" algn="l"/>
                <a:tab pos="3619500" algn="l"/>
              </a:tabLst>
              <a:defRPr>
                <a:solidFill>
                  <a:schemeClr val="tx1"/>
                </a:solidFill>
                <a:latin typeface="Arial" pitchFamily="34" charset="0"/>
              </a:defRPr>
            </a:lvl3pPr>
            <a:lvl4pPr marL="1600200" indent="-228600" eaLnBrk="0" hangingPunct="0">
              <a:tabLst>
                <a:tab pos="723900" algn="l"/>
                <a:tab pos="1447800" algn="l"/>
                <a:tab pos="2171700" algn="l"/>
                <a:tab pos="2895600" algn="l"/>
                <a:tab pos="3619500" algn="l"/>
              </a:tabLst>
              <a:defRPr>
                <a:solidFill>
                  <a:schemeClr val="tx1"/>
                </a:solidFill>
                <a:latin typeface="Arial" pitchFamily="34" charset="0"/>
              </a:defRPr>
            </a:lvl4pPr>
            <a:lvl5pPr marL="2057400" indent="-228600" eaLnBrk="0" hangingPunct="0">
              <a:tabLst>
                <a:tab pos="723900" algn="l"/>
                <a:tab pos="1447800" algn="l"/>
                <a:tab pos="2171700" algn="l"/>
                <a:tab pos="2895600" algn="l"/>
                <a:tab pos="3619500" algn="l"/>
              </a:tabLst>
              <a:defRPr>
                <a:solidFill>
                  <a:schemeClr val="tx1"/>
                </a:solidFill>
                <a:latin typeface="Arial" pitchFamily="34" charset="0"/>
              </a:defRPr>
            </a:lvl5pPr>
            <a:lvl6pPr marL="2514600" indent="-228600" eaLnBrk="0" fontAlgn="base" hangingPunct="0">
              <a:spcBef>
                <a:spcPct val="0"/>
              </a:spcBef>
              <a:spcAft>
                <a:spcPct val="0"/>
              </a:spcAft>
              <a:tabLst>
                <a:tab pos="723900" algn="l"/>
                <a:tab pos="1447800" algn="l"/>
                <a:tab pos="2171700" algn="l"/>
                <a:tab pos="2895600" algn="l"/>
                <a:tab pos="3619500" algn="l"/>
              </a:tabLst>
              <a:defRPr>
                <a:solidFill>
                  <a:schemeClr val="tx1"/>
                </a:solidFill>
                <a:latin typeface="Arial" pitchFamily="34" charset="0"/>
              </a:defRPr>
            </a:lvl6pPr>
            <a:lvl7pPr marL="2971800" indent="-228600" eaLnBrk="0" fontAlgn="base" hangingPunct="0">
              <a:spcBef>
                <a:spcPct val="0"/>
              </a:spcBef>
              <a:spcAft>
                <a:spcPct val="0"/>
              </a:spcAft>
              <a:tabLst>
                <a:tab pos="723900" algn="l"/>
                <a:tab pos="1447800" algn="l"/>
                <a:tab pos="2171700" algn="l"/>
                <a:tab pos="2895600" algn="l"/>
                <a:tab pos="3619500" algn="l"/>
              </a:tabLst>
              <a:defRPr>
                <a:solidFill>
                  <a:schemeClr val="tx1"/>
                </a:solidFill>
                <a:latin typeface="Arial" pitchFamily="34" charset="0"/>
              </a:defRPr>
            </a:lvl7pPr>
            <a:lvl8pPr marL="3429000" indent="-228600" eaLnBrk="0" fontAlgn="base" hangingPunct="0">
              <a:spcBef>
                <a:spcPct val="0"/>
              </a:spcBef>
              <a:spcAft>
                <a:spcPct val="0"/>
              </a:spcAft>
              <a:tabLst>
                <a:tab pos="723900" algn="l"/>
                <a:tab pos="1447800" algn="l"/>
                <a:tab pos="2171700" algn="l"/>
                <a:tab pos="2895600" algn="l"/>
                <a:tab pos="3619500" algn="l"/>
              </a:tabLst>
              <a:defRPr>
                <a:solidFill>
                  <a:schemeClr val="tx1"/>
                </a:solidFill>
                <a:latin typeface="Arial" pitchFamily="34" charset="0"/>
              </a:defRPr>
            </a:lvl8pPr>
            <a:lvl9pPr marL="3886200" indent="-228600" eaLnBrk="0" fontAlgn="base" hangingPunct="0">
              <a:spcBef>
                <a:spcPct val="0"/>
              </a:spcBef>
              <a:spcAft>
                <a:spcPct val="0"/>
              </a:spcAft>
              <a:tabLst>
                <a:tab pos="723900" algn="l"/>
                <a:tab pos="1447800" algn="l"/>
                <a:tab pos="2171700" algn="l"/>
                <a:tab pos="2895600" algn="l"/>
                <a:tab pos="3619500" algn="l"/>
              </a:tabLst>
              <a:defRPr>
                <a:solidFill>
                  <a:schemeClr val="tx1"/>
                </a:solidFill>
                <a:latin typeface="Arial" pitchFamily="34" charset="0"/>
              </a:defRPr>
            </a:lvl9pPr>
          </a:lstStyle>
          <a:p>
            <a:pPr algn="r" eaLnBrk="1" hangingPunct="1"/>
            <a:r>
              <a:rPr lang="en-GB" sz="1600">
                <a:solidFill>
                  <a:srgbClr val="000000"/>
                </a:solidFill>
                <a:ea typeface="msgothic"/>
                <a:cs typeface="msgothic"/>
              </a:rPr>
              <a:t>Steg P G et al. Eur Heart J 2011;32:1854-1864</a:t>
            </a:r>
          </a:p>
        </p:txBody>
      </p:sp>
      <p:sp>
        <p:nvSpPr>
          <p:cNvPr id="33796" name="Textfeld 1"/>
          <p:cNvSpPr txBox="1">
            <a:spLocks noChangeArrowheads="1"/>
          </p:cNvSpPr>
          <p:nvPr/>
        </p:nvSpPr>
        <p:spPr bwMode="auto">
          <a:xfrm>
            <a:off x="479425" y="5721350"/>
            <a:ext cx="9350375" cy="831850"/>
          </a:xfrm>
          <a:prstGeom prst="rect">
            <a:avLst/>
          </a:prstGeom>
          <a:solidFill>
            <a:srgbClr val="CC0000"/>
          </a:solidFill>
          <a:ln w="9525">
            <a:solidFill>
              <a:srgbClr val="FF0000"/>
            </a:solidFill>
            <a:miter lim="800000"/>
            <a:headEnd/>
            <a:tailEnd/>
          </a:ln>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AT" sz="2400" smtClean="0">
                <a:solidFill>
                  <a:schemeClr val="bg1"/>
                </a:solidFill>
                <a:effectLst>
                  <a:outerShdw blurRad="38100" dist="38100" dir="2700000" algn="tl">
                    <a:srgbClr val="000000"/>
                  </a:outerShdw>
                </a:effectLst>
              </a:rPr>
              <a:t>Age, female sex, renal insufficiency, history of bleeding, use of invasive </a:t>
            </a:r>
          </a:p>
          <a:p>
            <a:pPr algn="ctr">
              <a:defRPr/>
            </a:pPr>
            <a:r>
              <a:rPr lang="de-AT" sz="2400" smtClean="0">
                <a:solidFill>
                  <a:schemeClr val="bg1"/>
                </a:solidFill>
                <a:effectLst>
                  <a:outerShdw blurRad="38100" dist="38100" dir="2700000" algn="tl">
                    <a:srgbClr val="000000"/>
                  </a:outerShdw>
                </a:effectLst>
              </a:rPr>
              <a:t>procedures, lower body weight are powerful predictors of bleeding in ACS</a:t>
            </a:r>
          </a:p>
        </p:txBody>
      </p:sp>
      <p:cxnSp>
        <p:nvCxnSpPr>
          <p:cNvPr id="8" name="Gerade Verbindung 7"/>
          <p:cNvCxnSpPr/>
          <p:nvPr/>
        </p:nvCxnSpPr>
        <p:spPr>
          <a:xfrm>
            <a:off x="247650" y="692150"/>
            <a:ext cx="9720263" cy="0"/>
          </a:xfrm>
          <a:prstGeom prst="line">
            <a:avLst/>
          </a:prstGeom>
          <a:ln w="38100">
            <a:solidFill>
              <a:srgbClr val="C00000"/>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1"/>
          <p:cNvSpPr txBox="1">
            <a:spLocks noChangeArrowheads="1"/>
          </p:cNvSpPr>
          <p:nvPr/>
        </p:nvSpPr>
        <p:spPr bwMode="auto">
          <a:xfrm>
            <a:off x="369888" y="188913"/>
            <a:ext cx="9553575" cy="61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1pPr>
            <a:lvl2pPr marL="742950" indent="-285750"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2pPr>
            <a:lvl3pPr marL="1143000" indent="-228600"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3pPr>
            <a:lvl4pPr marL="1600200" indent="-228600"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4pPr>
            <a:lvl5pPr marL="2057400" indent="-228600"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9pPr>
          </a:lstStyle>
          <a:p>
            <a:pPr algn="ctr" eaLnBrk="1" hangingPunct="1"/>
            <a:r>
              <a:rPr lang="en-GB" sz="2400" b="1">
                <a:solidFill>
                  <a:srgbClr val="0000FF"/>
                </a:solidFill>
                <a:ea typeface="msgothic"/>
                <a:cs typeface="msgothic"/>
              </a:rPr>
              <a:t>Validation of the BARC bleeding definitions in patients with CAD undergoing PCI </a:t>
            </a:r>
          </a:p>
          <a:p>
            <a:pPr algn="ctr" eaLnBrk="1" hangingPunct="1"/>
            <a:r>
              <a:rPr lang="en-GB" sz="2400" b="1">
                <a:solidFill>
                  <a:srgbClr val="0000FF"/>
                </a:solidFill>
                <a:ea typeface="msgothic"/>
                <a:cs typeface="msgothic"/>
              </a:rPr>
              <a:t> </a:t>
            </a:r>
            <a:r>
              <a:rPr lang="en-GB" sz="2400" i="1">
                <a:solidFill>
                  <a:srgbClr val="0000FF"/>
                </a:solidFill>
                <a:ea typeface="msgothic"/>
                <a:cs typeface="msgothic"/>
              </a:rPr>
              <a:t>(pooled analysis of 12,459 pts of 6 RCTs) </a:t>
            </a:r>
          </a:p>
        </p:txBody>
      </p:sp>
      <p:pic>
        <p:nvPicPr>
          <p:cNvPr id="1945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188" y="1703388"/>
            <a:ext cx="5095875" cy="4894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0" name="Text Box 4"/>
          <p:cNvSpPr txBox="1">
            <a:spLocks noChangeArrowheads="1"/>
          </p:cNvSpPr>
          <p:nvPr/>
        </p:nvSpPr>
        <p:spPr bwMode="auto">
          <a:xfrm>
            <a:off x="4856163" y="6524625"/>
            <a:ext cx="5354637"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tabLst>
                <a:tab pos="723900" algn="l"/>
                <a:tab pos="1447800" algn="l"/>
                <a:tab pos="2171700" algn="l"/>
                <a:tab pos="2895600" algn="l"/>
                <a:tab pos="3619500" algn="l"/>
              </a:tabLst>
              <a:defRPr>
                <a:solidFill>
                  <a:schemeClr val="tx1"/>
                </a:solidFill>
                <a:latin typeface="Arial" pitchFamily="34" charset="0"/>
              </a:defRPr>
            </a:lvl1pPr>
            <a:lvl2pPr marL="742950" indent="-285750" eaLnBrk="0" hangingPunct="0">
              <a:tabLst>
                <a:tab pos="723900" algn="l"/>
                <a:tab pos="1447800" algn="l"/>
                <a:tab pos="2171700" algn="l"/>
                <a:tab pos="2895600" algn="l"/>
                <a:tab pos="3619500" algn="l"/>
              </a:tabLst>
              <a:defRPr>
                <a:solidFill>
                  <a:schemeClr val="tx1"/>
                </a:solidFill>
                <a:latin typeface="Arial" pitchFamily="34" charset="0"/>
              </a:defRPr>
            </a:lvl2pPr>
            <a:lvl3pPr marL="1143000" indent="-228600" eaLnBrk="0" hangingPunct="0">
              <a:tabLst>
                <a:tab pos="723900" algn="l"/>
                <a:tab pos="1447800" algn="l"/>
                <a:tab pos="2171700" algn="l"/>
                <a:tab pos="2895600" algn="l"/>
                <a:tab pos="3619500" algn="l"/>
              </a:tabLst>
              <a:defRPr>
                <a:solidFill>
                  <a:schemeClr val="tx1"/>
                </a:solidFill>
                <a:latin typeface="Arial" pitchFamily="34" charset="0"/>
              </a:defRPr>
            </a:lvl3pPr>
            <a:lvl4pPr marL="1600200" indent="-228600" eaLnBrk="0" hangingPunct="0">
              <a:tabLst>
                <a:tab pos="723900" algn="l"/>
                <a:tab pos="1447800" algn="l"/>
                <a:tab pos="2171700" algn="l"/>
                <a:tab pos="2895600" algn="l"/>
                <a:tab pos="3619500" algn="l"/>
              </a:tabLst>
              <a:defRPr>
                <a:solidFill>
                  <a:schemeClr val="tx1"/>
                </a:solidFill>
                <a:latin typeface="Arial" pitchFamily="34" charset="0"/>
              </a:defRPr>
            </a:lvl4pPr>
            <a:lvl5pPr marL="2057400" indent="-228600" eaLnBrk="0" hangingPunct="0">
              <a:tabLst>
                <a:tab pos="723900" algn="l"/>
                <a:tab pos="1447800" algn="l"/>
                <a:tab pos="2171700" algn="l"/>
                <a:tab pos="2895600" algn="l"/>
                <a:tab pos="3619500" algn="l"/>
              </a:tabLst>
              <a:defRPr>
                <a:solidFill>
                  <a:schemeClr val="tx1"/>
                </a:solidFill>
                <a:latin typeface="Arial" pitchFamily="34" charset="0"/>
              </a:defRPr>
            </a:lvl5pPr>
            <a:lvl6pPr marL="2514600" indent="-228600" eaLnBrk="0" fontAlgn="base" hangingPunct="0">
              <a:spcBef>
                <a:spcPct val="0"/>
              </a:spcBef>
              <a:spcAft>
                <a:spcPct val="0"/>
              </a:spcAft>
              <a:tabLst>
                <a:tab pos="723900" algn="l"/>
                <a:tab pos="1447800" algn="l"/>
                <a:tab pos="2171700" algn="l"/>
                <a:tab pos="2895600" algn="l"/>
                <a:tab pos="3619500" algn="l"/>
              </a:tabLst>
              <a:defRPr>
                <a:solidFill>
                  <a:schemeClr val="tx1"/>
                </a:solidFill>
                <a:latin typeface="Arial" pitchFamily="34" charset="0"/>
              </a:defRPr>
            </a:lvl6pPr>
            <a:lvl7pPr marL="2971800" indent="-228600" eaLnBrk="0" fontAlgn="base" hangingPunct="0">
              <a:spcBef>
                <a:spcPct val="0"/>
              </a:spcBef>
              <a:spcAft>
                <a:spcPct val="0"/>
              </a:spcAft>
              <a:tabLst>
                <a:tab pos="723900" algn="l"/>
                <a:tab pos="1447800" algn="l"/>
                <a:tab pos="2171700" algn="l"/>
                <a:tab pos="2895600" algn="l"/>
                <a:tab pos="3619500" algn="l"/>
              </a:tabLst>
              <a:defRPr>
                <a:solidFill>
                  <a:schemeClr val="tx1"/>
                </a:solidFill>
                <a:latin typeface="Arial" pitchFamily="34" charset="0"/>
              </a:defRPr>
            </a:lvl7pPr>
            <a:lvl8pPr marL="3429000" indent="-228600" eaLnBrk="0" fontAlgn="base" hangingPunct="0">
              <a:spcBef>
                <a:spcPct val="0"/>
              </a:spcBef>
              <a:spcAft>
                <a:spcPct val="0"/>
              </a:spcAft>
              <a:tabLst>
                <a:tab pos="723900" algn="l"/>
                <a:tab pos="1447800" algn="l"/>
                <a:tab pos="2171700" algn="l"/>
                <a:tab pos="2895600" algn="l"/>
                <a:tab pos="3619500" algn="l"/>
              </a:tabLst>
              <a:defRPr>
                <a:solidFill>
                  <a:schemeClr val="tx1"/>
                </a:solidFill>
                <a:latin typeface="Arial" pitchFamily="34" charset="0"/>
              </a:defRPr>
            </a:lvl8pPr>
            <a:lvl9pPr marL="3886200" indent="-228600" eaLnBrk="0" fontAlgn="base" hangingPunct="0">
              <a:spcBef>
                <a:spcPct val="0"/>
              </a:spcBef>
              <a:spcAft>
                <a:spcPct val="0"/>
              </a:spcAft>
              <a:tabLst>
                <a:tab pos="723900" algn="l"/>
                <a:tab pos="1447800" algn="l"/>
                <a:tab pos="2171700" algn="l"/>
                <a:tab pos="2895600" algn="l"/>
                <a:tab pos="3619500" algn="l"/>
              </a:tabLst>
              <a:defRPr>
                <a:solidFill>
                  <a:schemeClr val="tx1"/>
                </a:solidFill>
                <a:latin typeface="Arial" pitchFamily="34" charset="0"/>
              </a:defRPr>
            </a:lvl9pPr>
          </a:lstStyle>
          <a:p>
            <a:pPr algn="r" eaLnBrk="1" hangingPunct="1"/>
            <a:r>
              <a:rPr lang="en-GB" sz="1600">
                <a:solidFill>
                  <a:srgbClr val="000000"/>
                </a:solidFill>
                <a:ea typeface="msgothic"/>
                <a:cs typeface="msgothic"/>
              </a:rPr>
              <a:t>Ndrepepa G et al., Circulation 2012;125:1424-1431</a:t>
            </a:r>
          </a:p>
        </p:txBody>
      </p:sp>
      <p:sp>
        <p:nvSpPr>
          <p:cNvPr id="2" name="Textfeld 1"/>
          <p:cNvSpPr txBox="1"/>
          <p:nvPr/>
        </p:nvSpPr>
        <p:spPr>
          <a:xfrm>
            <a:off x="5575300" y="1844675"/>
            <a:ext cx="4638675" cy="1570038"/>
          </a:xfrm>
          <a:prstGeom prst="rect">
            <a:avLst/>
          </a:prstGeom>
          <a:noFill/>
          <a:ln>
            <a:solidFill>
              <a:srgbClr val="FF0000"/>
            </a:solidFill>
          </a:ln>
        </p:spPr>
        <p:txBody>
          <a:bodyPr wrap="none">
            <a:spAutoFit/>
          </a:bodyPr>
          <a:lstStyle/>
          <a:p>
            <a:pPr fontAlgn="auto">
              <a:spcBef>
                <a:spcPts val="0"/>
              </a:spcBef>
              <a:spcAft>
                <a:spcPts val="0"/>
              </a:spcAft>
              <a:defRPr/>
            </a:pPr>
            <a:r>
              <a:rPr lang="de-AT" sz="2400" dirty="0" err="1">
                <a:solidFill>
                  <a:prstClr val="black"/>
                </a:solidFill>
                <a:latin typeface="+mn-lt"/>
              </a:rPr>
              <a:t>Comparison</a:t>
            </a:r>
            <a:r>
              <a:rPr lang="de-AT" sz="2400" dirty="0">
                <a:solidFill>
                  <a:prstClr val="black"/>
                </a:solidFill>
                <a:latin typeface="+mn-lt"/>
              </a:rPr>
              <a:t> </a:t>
            </a:r>
            <a:r>
              <a:rPr lang="de-AT" sz="2400" dirty="0" err="1">
                <a:solidFill>
                  <a:prstClr val="black"/>
                </a:solidFill>
                <a:latin typeface="+mn-lt"/>
              </a:rPr>
              <a:t>of</a:t>
            </a:r>
            <a:r>
              <a:rPr lang="de-AT" sz="2400" dirty="0">
                <a:solidFill>
                  <a:prstClr val="black"/>
                </a:solidFill>
                <a:latin typeface="+mn-lt"/>
              </a:rPr>
              <a:t> </a:t>
            </a:r>
            <a:r>
              <a:rPr lang="de-AT" sz="2400" dirty="0" err="1">
                <a:solidFill>
                  <a:prstClr val="black"/>
                </a:solidFill>
                <a:latin typeface="+mn-lt"/>
              </a:rPr>
              <a:t>bleeding</a:t>
            </a:r>
            <a:r>
              <a:rPr lang="de-AT" sz="2400" dirty="0">
                <a:solidFill>
                  <a:prstClr val="black"/>
                </a:solidFill>
                <a:latin typeface="+mn-lt"/>
              </a:rPr>
              <a:t> </a:t>
            </a:r>
            <a:r>
              <a:rPr lang="de-AT" sz="2400" dirty="0" err="1">
                <a:solidFill>
                  <a:prstClr val="black"/>
                </a:solidFill>
                <a:latin typeface="+mn-lt"/>
              </a:rPr>
              <a:t>definitions</a:t>
            </a:r>
            <a:r>
              <a:rPr lang="de-AT" sz="2400" dirty="0">
                <a:solidFill>
                  <a:prstClr val="black"/>
                </a:solidFill>
                <a:latin typeface="+mn-lt"/>
              </a:rPr>
              <a:t>:</a:t>
            </a:r>
          </a:p>
          <a:p>
            <a:pPr marL="342900" indent="-342900" fontAlgn="auto">
              <a:spcBef>
                <a:spcPts val="0"/>
              </a:spcBef>
              <a:spcAft>
                <a:spcPts val="0"/>
              </a:spcAft>
              <a:buFont typeface="Arial" pitchFamily="34" charset="0"/>
              <a:buChar char="•"/>
              <a:defRPr/>
            </a:pPr>
            <a:r>
              <a:rPr lang="de-AT" sz="2400" dirty="0">
                <a:solidFill>
                  <a:prstClr val="black"/>
                </a:solidFill>
                <a:latin typeface="+mn-lt"/>
              </a:rPr>
              <a:t>BARC</a:t>
            </a:r>
          </a:p>
          <a:p>
            <a:pPr marL="342900" indent="-342900" fontAlgn="auto">
              <a:spcBef>
                <a:spcPts val="0"/>
              </a:spcBef>
              <a:spcAft>
                <a:spcPts val="0"/>
              </a:spcAft>
              <a:buFont typeface="Arial" pitchFamily="34" charset="0"/>
              <a:buChar char="•"/>
              <a:defRPr/>
            </a:pPr>
            <a:r>
              <a:rPr lang="de-AT" sz="2400" dirty="0">
                <a:solidFill>
                  <a:prstClr val="black"/>
                </a:solidFill>
                <a:latin typeface="+mn-lt"/>
              </a:rPr>
              <a:t>TIMI</a:t>
            </a:r>
          </a:p>
          <a:p>
            <a:pPr marL="342900" indent="-342900" fontAlgn="auto">
              <a:spcBef>
                <a:spcPts val="0"/>
              </a:spcBef>
              <a:spcAft>
                <a:spcPts val="0"/>
              </a:spcAft>
              <a:buFont typeface="Arial" pitchFamily="34" charset="0"/>
              <a:buChar char="•"/>
              <a:defRPr/>
            </a:pPr>
            <a:r>
              <a:rPr lang="de-AT" sz="2400" dirty="0">
                <a:solidFill>
                  <a:prstClr val="black"/>
                </a:solidFill>
                <a:latin typeface="+mn-lt"/>
              </a:rPr>
              <a:t>REPLACE-2</a:t>
            </a:r>
          </a:p>
        </p:txBody>
      </p:sp>
      <p:sp>
        <p:nvSpPr>
          <p:cNvPr id="3" name="Textfeld 2"/>
          <p:cNvSpPr txBox="1"/>
          <p:nvPr/>
        </p:nvSpPr>
        <p:spPr>
          <a:xfrm>
            <a:off x="5229225" y="3573463"/>
            <a:ext cx="5137150" cy="2676525"/>
          </a:xfrm>
          <a:prstGeom prst="rect">
            <a:avLst/>
          </a:prstGeom>
          <a:solidFill>
            <a:srgbClr val="C00000"/>
          </a:solidFill>
        </p:spPr>
        <p:txBody>
          <a:bodyPr wrap="none">
            <a:spAutoFit/>
          </a:bodyPr>
          <a:lstStyle/>
          <a:p>
            <a:pPr marL="342900" indent="-342900" fontAlgn="auto">
              <a:spcBef>
                <a:spcPts val="0"/>
              </a:spcBef>
              <a:spcAft>
                <a:spcPts val="0"/>
              </a:spcAft>
              <a:buFont typeface="Arial" pitchFamily="34" charset="0"/>
              <a:buChar char="•"/>
              <a:defRPr/>
            </a:pPr>
            <a:r>
              <a:rPr lang="de-AT" sz="2400" b="1" dirty="0" err="1">
                <a:solidFill>
                  <a:prstClr val="white"/>
                </a:solidFill>
                <a:latin typeface="+mn-lt"/>
              </a:rPr>
              <a:t>Bleeding</a:t>
            </a:r>
            <a:r>
              <a:rPr lang="de-AT" sz="2400" b="1" dirty="0">
                <a:solidFill>
                  <a:prstClr val="white"/>
                </a:solidFill>
                <a:latin typeface="+mn-lt"/>
              </a:rPr>
              <a:t> </a:t>
            </a:r>
            <a:r>
              <a:rPr lang="de-AT" sz="2400" b="1" dirty="0" err="1">
                <a:solidFill>
                  <a:prstClr val="white"/>
                </a:solidFill>
                <a:latin typeface="+mn-lt"/>
              </a:rPr>
              <a:t>confirmed</a:t>
            </a:r>
            <a:r>
              <a:rPr lang="de-AT" sz="2400" b="1" dirty="0">
                <a:solidFill>
                  <a:prstClr val="white"/>
                </a:solidFill>
                <a:latin typeface="+mn-lt"/>
              </a:rPr>
              <a:t> </a:t>
            </a:r>
            <a:r>
              <a:rPr lang="de-AT" sz="2400" b="1" dirty="0" err="1">
                <a:solidFill>
                  <a:prstClr val="white"/>
                </a:solidFill>
                <a:latin typeface="+mn-lt"/>
              </a:rPr>
              <a:t>as</a:t>
            </a:r>
            <a:r>
              <a:rPr lang="de-AT" sz="2400" b="1" dirty="0">
                <a:solidFill>
                  <a:prstClr val="white"/>
                </a:solidFill>
                <a:latin typeface="+mn-lt"/>
              </a:rPr>
              <a:t> </a:t>
            </a:r>
            <a:r>
              <a:rPr lang="de-AT" sz="2400" b="1" dirty="0" err="1">
                <a:solidFill>
                  <a:prstClr val="white"/>
                </a:solidFill>
                <a:latin typeface="+mn-lt"/>
              </a:rPr>
              <a:t>independent</a:t>
            </a:r>
            <a:r>
              <a:rPr lang="de-AT" sz="2400" b="1" dirty="0">
                <a:solidFill>
                  <a:prstClr val="white"/>
                </a:solidFill>
                <a:latin typeface="+mn-lt"/>
              </a:rPr>
              <a:t> </a:t>
            </a:r>
          </a:p>
          <a:p>
            <a:pPr fontAlgn="auto">
              <a:spcBef>
                <a:spcPts val="0"/>
              </a:spcBef>
              <a:spcAft>
                <a:spcPts val="0"/>
              </a:spcAft>
              <a:defRPr/>
            </a:pPr>
            <a:r>
              <a:rPr lang="de-AT" sz="2400" b="1" dirty="0">
                <a:solidFill>
                  <a:prstClr val="white"/>
                </a:solidFill>
                <a:latin typeface="+mn-lt"/>
              </a:rPr>
              <a:t>     </a:t>
            </a:r>
            <a:r>
              <a:rPr lang="de-AT" sz="2400" b="1" dirty="0" err="1">
                <a:solidFill>
                  <a:prstClr val="white"/>
                </a:solidFill>
                <a:latin typeface="+mn-lt"/>
              </a:rPr>
              <a:t>predictor</a:t>
            </a:r>
            <a:r>
              <a:rPr lang="de-AT" sz="2400" b="1" dirty="0">
                <a:solidFill>
                  <a:prstClr val="white"/>
                </a:solidFill>
                <a:latin typeface="+mn-lt"/>
              </a:rPr>
              <a:t> </a:t>
            </a:r>
            <a:r>
              <a:rPr lang="de-AT" sz="2400" b="1" dirty="0" err="1">
                <a:solidFill>
                  <a:prstClr val="white"/>
                </a:solidFill>
                <a:latin typeface="+mn-lt"/>
              </a:rPr>
              <a:t>of</a:t>
            </a:r>
            <a:r>
              <a:rPr lang="de-AT" sz="2400" b="1" dirty="0">
                <a:solidFill>
                  <a:prstClr val="white"/>
                </a:solidFill>
                <a:latin typeface="+mn-lt"/>
              </a:rPr>
              <a:t> </a:t>
            </a:r>
            <a:r>
              <a:rPr lang="de-AT" sz="2400" b="1" dirty="0" err="1">
                <a:solidFill>
                  <a:prstClr val="white"/>
                </a:solidFill>
                <a:latin typeface="+mn-lt"/>
              </a:rPr>
              <a:t>death</a:t>
            </a:r>
            <a:endParaRPr lang="de-AT" sz="2400" b="1" dirty="0">
              <a:solidFill>
                <a:prstClr val="white"/>
              </a:solidFill>
              <a:latin typeface="+mn-lt"/>
            </a:endParaRPr>
          </a:p>
          <a:p>
            <a:pPr marL="342900" indent="-342900" fontAlgn="auto">
              <a:spcBef>
                <a:spcPts val="0"/>
              </a:spcBef>
              <a:spcAft>
                <a:spcPts val="0"/>
              </a:spcAft>
              <a:buFont typeface="Arial" pitchFamily="34" charset="0"/>
              <a:buChar char="•"/>
              <a:defRPr/>
            </a:pPr>
            <a:r>
              <a:rPr lang="de-AT" sz="2400" b="1" dirty="0">
                <a:solidFill>
                  <a:prstClr val="white"/>
                </a:solidFill>
                <a:latin typeface="+mn-lt"/>
              </a:rPr>
              <a:t>All 3 </a:t>
            </a:r>
            <a:r>
              <a:rPr lang="de-AT" sz="2400" b="1" dirty="0" err="1">
                <a:solidFill>
                  <a:prstClr val="white"/>
                </a:solidFill>
                <a:latin typeface="+mn-lt"/>
              </a:rPr>
              <a:t>definition</a:t>
            </a:r>
            <a:r>
              <a:rPr lang="de-AT" sz="2400" b="1" dirty="0">
                <a:solidFill>
                  <a:prstClr val="white"/>
                </a:solidFill>
                <a:latin typeface="+mn-lt"/>
              </a:rPr>
              <a:t> </a:t>
            </a:r>
            <a:r>
              <a:rPr lang="de-AT" sz="2400" b="1" dirty="0" err="1">
                <a:solidFill>
                  <a:prstClr val="white"/>
                </a:solidFill>
                <a:latin typeface="+mn-lt"/>
              </a:rPr>
              <a:t>criteria</a:t>
            </a:r>
            <a:r>
              <a:rPr lang="de-AT" sz="2400" b="1" dirty="0">
                <a:solidFill>
                  <a:prstClr val="white"/>
                </a:solidFill>
                <a:latin typeface="+mn-lt"/>
              </a:rPr>
              <a:t> </a:t>
            </a:r>
            <a:r>
              <a:rPr lang="de-AT" sz="2400" b="1" dirty="0" err="1">
                <a:solidFill>
                  <a:prstClr val="white"/>
                </a:solidFill>
                <a:latin typeface="+mn-lt"/>
              </a:rPr>
              <a:t>improved</a:t>
            </a:r>
            <a:r>
              <a:rPr lang="de-AT" sz="2400" b="1" dirty="0">
                <a:solidFill>
                  <a:prstClr val="white"/>
                </a:solidFill>
                <a:latin typeface="+mn-lt"/>
              </a:rPr>
              <a:t> </a:t>
            </a:r>
          </a:p>
          <a:p>
            <a:pPr fontAlgn="auto">
              <a:spcBef>
                <a:spcPts val="0"/>
              </a:spcBef>
              <a:spcAft>
                <a:spcPts val="0"/>
              </a:spcAft>
              <a:defRPr/>
            </a:pPr>
            <a:r>
              <a:rPr lang="de-AT" sz="2400" b="1" dirty="0">
                <a:solidFill>
                  <a:prstClr val="white"/>
                </a:solidFill>
                <a:latin typeface="+mn-lt"/>
              </a:rPr>
              <a:t>     </a:t>
            </a:r>
            <a:r>
              <a:rPr lang="de-AT" sz="2400" b="1" dirty="0" err="1">
                <a:solidFill>
                  <a:prstClr val="white"/>
                </a:solidFill>
                <a:latin typeface="+mn-lt"/>
              </a:rPr>
              <a:t>prediction</a:t>
            </a:r>
            <a:endParaRPr lang="de-AT" sz="2400" b="1" dirty="0">
              <a:solidFill>
                <a:prstClr val="white"/>
              </a:solidFill>
              <a:latin typeface="+mn-lt"/>
            </a:endParaRPr>
          </a:p>
          <a:p>
            <a:pPr marL="342900" indent="-342900" fontAlgn="auto">
              <a:spcBef>
                <a:spcPts val="0"/>
              </a:spcBef>
              <a:spcAft>
                <a:spcPts val="0"/>
              </a:spcAft>
              <a:buFont typeface="Arial" pitchFamily="34" charset="0"/>
              <a:buChar char="•"/>
              <a:defRPr/>
            </a:pPr>
            <a:r>
              <a:rPr lang="de-AT" sz="2400" b="1" dirty="0" err="1">
                <a:solidFill>
                  <a:prstClr val="white"/>
                </a:solidFill>
                <a:latin typeface="+mn-lt"/>
              </a:rPr>
              <a:t>Comparable</a:t>
            </a:r>
            <a:r>
              <a:rPr lang="de-AT" sz="2400" b="1" dirty="0">
                <a:solidFill>
                  <a:prstClr val="white"/>
                </a:solidFill>
                <a:latin typeface="+mn-lt"/>
              </a:rPr>
              <a:t> </a:t>
            </a:r>
            <a:r>
              <a:rPr lang="de-AT" sz="2400" b="1" dirty="0" err="1">
                <a:solidFill>
                  <a:prstClr val="white"/>
                </a:solidFill>
                <a:latin typeface="+mn-lt"/>
              </a:rPr>
              <a:t>predictivity</a:t>
            </a:r>
            <a:r>
              <a:rPr lang="de-AT" sz="2400" b="1" dirty="0">
                <a:solidFill>
                  <a:prstClr val="white"/>
                </a:solidFill>
                <a:latin typeface="+mn-lt"/>
              </a:rPr>
              <a:t> </a:t>
            </a:r>
            <a:r>
              <a:rPr lang="de-AT" sz="2400" b="1" dirty="0" err="1">
                <a:solidFill>
                  <a:prstClr val="white"/>
                </a:solidFill>
                <a:latin typeface="+mn-lt"/>
              </a:rPr>
              <a:t>of</a:t>
            </a:r>
            <a:r>
              <a:rPr lang="de-AT" sz="2400" b="1" dirty="0">
                <a:solidFill>
                  <a:prstClr val="white"/>
                </a:solidFill>
                <a:latin typeface="+mn-lt"/>
              </a:rPr>
              <a:t> all 3</a:t>
            </a:r>
          </a:p>
          <a:p>
            <a:pPr fontAlgn="auto">
              <a:spcBef>
                <a:spcPts val="0"/>
              </a:spcBef>
              <a:spcAft>
                <a:spcPts val="0"/>
              </a:spcAft>
              <a:defRPr/>
            </a:pPr>
            <a:r>
              <a:rPr lang="de-AT" sz="2400" b="1" dirty="0">
                <a:solidFill>
                  <a:prstClr val="white"/>
                </a:solidFill>
                <a:latin typeface="+mn-lt"/>
              </a:rPr>
              <a:t>     </a:t>
            </a:r>
            <a:r>
              <a:rPr lang="de-AT" sz="2400" b="1" dirty="0" err="1">
                <a:solidFill>
                  <a:prstClr val="white"/>
                </a:solidFill>
                <a:latin typeface="+mn-lt"/>
              </a:rPr>
              <a:t>definitions</a:t>
            </a:r>
            <a:r>
              <a:rPr lang="de-AT" sz="2400" b="1" dirty="0">
                <a:solidFill>
                  <a:prstClr val="white"/>
                </a:solidFill>
                <a:latin typeface="+mn-lt"/>
              </a:rPr>
              <a:t> </a:t>
            </a:r>
            <a:r>
              <a:rPr lang="de-AT" sz="2400" b="1" dirty="0" err="1">
                <a:solidFill>
                  <a:prstClr val="white"/>
                </a:solidFill>
                <a:latin typeface="+mn-lt"/>
              </a:rPr>
              <a:t>with</a:t>
            </a:r>
            <a:r>
              <a:rPr lang="de-AT" sz="2400" b="1" dirty="0">
                <a:solidFill>
                  <a:prstClr val="white"/>
                </a:solidFill>
                <a:latin typeface="+mn-lt"/>
              </a:rPr>
              <a:t> </a:t>
            </a:r>
            <a:r>
              <a:rPr lang="de-AT" sz="2400" b="1" dirty="0" err="1">
                <a:solidFill>
                  <a:prstClr val="white"/>
                </a:solidFill>
                <a:latin typeface="+mn-lt"/>
              </a:rPr>
              <a:t>respect</a:t>
            </a:r>
            <a:r>
              <a:rPr lang="de-AT" sz="2400" b="1" dirty="0">
                <a:solidFill>
                  <a:prstClr val="white"/>
                </a:solidFill>
                <a:latin typeface="+mn-lt"/>
              </a:rPr>
              <a:t> </a:t>
            </a:r>
            <a:r>
              <a:rPr lang="de-AT" sz="2400" b="1" dirty="0" err="1">
                <a:solidFill>
                  <a:prstClr val="white"/>
                </a:solidFill>
                <a:latin typeface="+mn-lt"/>
              </a:rPr>
              <a:t>to</a:t>
            </a:r>
            <a:r>
              <a:rPr lang="de-AT" sz="2400" b="1" dirty="0">
                <a:solidFill>
                  <a:prstClr val="white"/>
                </a:solidFill>
                <a:latin typeface="+mn-lt"/>
              </a:rPr>
              <a:t> 1-year</a:t>
            </a:r>
          </a:p>
          <a:p>
            <a:pPr fontAlgn="auto">
              <a:spcBef>
                <a:spcPts val="0"/>
              </a:spcBef>
              <a:spcAft>
                <a:spcPts val="0"/>
              </a:spcAft>
              <a:defRPr/>
            </a:pPr>
            <a:r>
              <a:rPr lang="de-AT" sz="2400" b="1" dirty="0">
                <a:solidFill>
                  <a:prstClr val="white"/>
                </a:solidFill>
                <a:latin typeface="+mn-lt"/>
              </a:rPr>
              <a:t>     </a:t>
            </a:r>
            <a:r>
              <a:rPr lang="de-AT" sz="2400" b="1" dirty="0" err="1">
                <a:solidFill>
                  <a:prstClr val="white"/>
                </a:solidFill>
                <a:latin typeface="+mn-lt"/>
              </a:rPr>
              <a:t>mortality</a:t>
            </a:r>
            <a:endParaRPr lang="de-AT" sz="2400" b="1" dirty="0">
              <a:solidFill>
                <a:prstClr val="white"/>
              </a:solidFill>
              <a:latin typeface="+mn-lt"/>
            </a:endParaRPr>
          </a:p>
        </p:txBody>
      </p:sp>
      <p:cxnSp>
        <p:nvCxnSpPr>
          <p:cNvPr id="7" name="Gerade Verbindung 6"/>
          <p:cNvCxnSpPr/>
          <p:nvPr/>
        </p:nvCxnSpPr>
        <p:spPr>
          <a:xfrm>
            <a:off x="247650" y="1412875"/>
            <a:ext cx="9720263" cy="0"/>
          </a:xfrm>
          <a:prstGeom prst="line">
            <a:avLst/>
          </a:prstGeom>
          <a:ln w="38100">
            <a:solidFill>
              <a:srgbClr val="C00000"/>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el 1"/>
          <p:cNvSpPr>
            <a:spLocks noGrp="1"/>
          </p:cNvSpPr>
          <p:nvPr>
            <p:ph type="title"/>
          </p:nvPr>
        </p:nvSpPr>
        <p:spPr>
          <a:xfrm>
            <a:off x="514350" y="188913"/>
            <a:ext cx="9258300" cy="1143000"/>
          </a:xfrm>
        </p:spPr>
        <p:txBody>
          <a:bodyPr/>
          <a:lstStyle/>
          <a:p>
            <a:pPr eaLnBrk="1" hangingPunct="1"/>
            <a:r>
              <a:rPr lang="de-AT" b="1" smtClean="0">
                <a:solidFill>
                  <a:srgbClr val="0000FF"/>
                </a:solidFill>
              </a:rPr>
              <a:t>Conclusion</a:t>
            </a:r>
          </a:p>
        </p:txBody>
      </p:sp>
      <p:sp>
        <p:nvSpPr>
          <p:cNvPr id="3" name="Inhaltsplatzhalter 2"/>
          <p:cNvSpPr>
            <a:spLocks noGrp="1"/>
          </p:cNvSpPr>
          <p:nvPr>
            <p:ph idx="1"/>
          </p:nvPr>
        </p:nvSpPr>
        <p:spPr>
          <a:xfrm>
            <a:off x="514350" y="1484313"/>
            <a:ext cx="9258300" cy="4525962"/>
          </a:xfrm>
        </p:spPr>
        <p:txBody>
          <a:bodyPr rtlCol="0">
            <a:normAutofit lnSpcReduction="10000"/>
          </a:bodyPr>
          <a:lstStyle/>
          <a:p>
            <a:pPr eaLnBrk="1" fontAlgn="auto" hangingPunct="1">
              <a:spcAft>
                <a:spcPts val="0"/>
              </a:spcAft>
              <a:defRPr/>
            </a:pPr>
            <a:r>
              <a:rPr lang="de-AT" dirty="0" smtClean="0">
                <a:solidFill>
                  <a:srgbClr val="0000FF"/>
                </a:solidFill>
              </a:rPr>
              <a:t>BARC </a:t>
            </a:r>
            <a:r>
              <a:rPr lang="de-AT" dirty="0" err="1" smtClean="0">
                <a:solidFill>
                  <a:srgbClr val="0000FF"/>
                </a:solidFill>
              </a:rPr>
              <a:t>is</a:t>
            </a:r>
            <a:r>
              <a:rPr lang="de-AT" dirty="0" smtClean="0">
                <a:solidFill>
                  <a:srgbClr val="0000FF"/>
                </a:solidFill>
              </a:rPr>
              <a:t> a </a:t>
            </a:r>
            <a:r>
              <a:rPr lang="de-AT" dirty="0" err="1" smtClean="0">
                <a:solidFill>
                  <a:srgbClr val="0000FF"/>
                </a:solidFill>
              </a:rPr>
              <a:t>new</a:t>
            </a:r>
            <a:r>
              <a:rPr lang="de-AT" dirty="0" smtClean="0">
                <a:solidFill>
                  <a:srgbClr val="0000FF"/>
                </a:solidFill>
              </a:rPr>
              <a:t> </a:t>
            </a:r>
            <a:r>
              <a:rPr lang="de-AT" dirty="0" err="1" smtClean="0">
                <a:solidFill>
                  <a:srgbClr val="0000FF"/>
                </a:solidFill>
              </a:rPr>
              <a:t>objective</a:t>
            </a:r>
            <a:r>
              <a:rPr lang="de-AT" dirty="0" smtClean="0">
                <a:solidFill>
                  <a:srgbClr val="0000FF"/>
                </a:solidFill>
              </a:rPr>
              <a:t>, </a:t>
            </a:r>
            <a:r>
              <a:rPr lang="de-AT" dirty="0" err="1" smtClean="0">
                <a:solidFill>
                  <a:srgbClr val="0000FF"/>
                </a:solidFill>
              </a:rPr>
              <a:t>hierarchically</a:t>
            </a:r>
            <a:r>
              <a:rPr lang="de-AT" dirty="0" smtClean="0">
                <a:solidFill>
                  <a:srgbClr val="0000FF"/>
                </a:solidFill>
              </a:rPr>
              <a:t> </a:t>
            </a:r>
            <a:r>
              <a:rPr lang="de-AT" dirty="0" err="1" smtClean="0">
                <a:solidFill>
                  <a:srgbClr val="0000FF"/>
                </a:solidFill>
              </a:rPr>
              <a:t>graded</a:t>
            </a:r>
            <a:r>
              <a:rPr lang="de-AT" dirty="0" smtClean="0">
                <a:solidFill>
                  <a:srgbClr val="0000FF"/>
                </a:solidFill>
              </a:rPr>
              <a:t> </a:t>
            </a:r>
            <a:r>
              <a:rPr lang="de-AT" dirty="0" err="1" smtClean="0">
                <a:solidFill>
                  <a:srgbClr val="0000FF"/>
                </a:solidFill>
              </a:rPr>
              <a:t>classification</a:t>
            </a:r>
            <a:r>
              <a:rPr lang="de-AT" dirty="0" smtClean="0">
                <a:solidFill>
                  <a:srgbClr val="0000FF"/>
                </a:solidFill>
              </a:rPr>
              <a:t> </a:t>
            </a:r>
            <a:r>
              <a:rPr lang="de-AT" dirty="0" err="1" smtClean="0">
                <a:solidFill>
                  <a:srgbClr val="0000FF"/>
                </a:solidFill>
              </a:rPr>
              <a:t>of</a:t>
            </a:r>
            <a:r>
              <a:rPr lang="de-AT" dirty="0" smtClean="0">
                <a:solidFill>
                  <a:srgbClr val="0000FF"/>
                </a:solidFill>
              </a:rPr>
              <a:t> </a:t>
            </a:r>
            <a:r>
              <a:rPr lang="de-AT" dirty="0" err="1" smtClean="0">
                <a:solidFill>
                  <a:srgbClr val="0000FF"/>
                </a:solidFill>
              </a:rPr>
              <a:t>bleeding</a:t>
            </a:r>
            <a:r>
              <a:rPr lang="de-AT" dirty="0" smtClean="0">
                <a:solidFill>
                  <a:srgbClr val="0000FF"/>
                </a:solidFill>
              </a:rPr>
              <a:t> </a:t>
            </a:r>
          </a:p>
          <a:p>
            <a:pPr marL="0" indent="0" eaLnBrk="1" fontAlgn="auto" hangingPunct="1">
              <a:spcAft>
                <a:spcPts val="0"/>
              </a:spcAft>
              <a:buFont typeface="Arial" pitchFamily="34" charset="0"/>
              <a:buNone/>
              <a:defRPr/>
            </a:pPr>
            <a:r>
              <a:rPr lang="de-AT" sz="2800" i="1" dirty="0"/>
              <a:t> </a:t>
            </a:r>
            <a:r>
              <a:rPr lang="de-AT" sz="2800" i="1" dirty="0" smtClean="0"/>
              <a:t>   (Mehran, </a:t>
            </a:r>
            <a:r>
              <a:rPr lang="de-AT" sz="2800" i="1" dirty="0" err="1" smtClean="0"/>
              <a:t>Circulation</a:t>
            </a:r>
            <a:r>
              <a:rPr lang="de-AT" sz="2800" i="1" dirty="0" smtClean="0"/>
              <a:t> [June 14] 2011:123:2736)</a:t>
            </a:r>
            <a:endParaRPr lang="de-AT" i="1" dirty="0" smtClean="0"/>
          </a:p>
          <a:p>
            <a:pPr eaLnBrk="1" fontAlgn="auto" hangingPunct="1">
              <a:spcAft>
                <a:spcPts val="0"/>
              </a:spcAft>
              <a:defRPr/>
            </a:pPr>
            <a:r>
              <a:rPr lang="de-AT" dirty="0" smtClean="0"/>
              <a:t>BARC </a:t>
            </a:r>
            <a:r>
              <a:rPr lang="de-AT" dirty="0" err="1" smtClean="0"/>
              <a:t>is</a:t>
            </a:r>
            <a:r>
              <a:rPr lang="de-AT" dirty="0" smtClean="0"/>
              <a:t> </a:t>
            </a:r>
            <a:r>
              <a:rPr lang="de-AT" dirty="0" err="1" smtClean="0">
                <a:solidFill>
                  <a:srgbClr val="0000FF"/>
                </a:solidFill>
              </a:rPr>
              <a:t>based</a:t>
            </a:r>
            <a:r>
              <a:rPr lang="de-AT" dirty="0" smtClean="0">
                <a:solidFill>
                  <a:srgbClr val="0000FF"/>
                </a:solidFill>
              </a:rPr>
              <a:t> on </a:t>
            </a:r>
            <a:r>
              <a:rPr lang="de-AT" dirty="0" err="1" smtClean="0">
                <a:solidFill>
                  <a:srgbClr val="0000FF"/>
                </a:solidFill>
              </a:rPr>
              <a:t>consensus</a:t>
            </a:r>
            <a:r>
              <a:rPr lang="de-AT" dirty="0" smtClean="0">
                <a:solidFill>
                  <a:srgbClr val="0000FF"/>
                </a:solidFill>
              </a:rPr>
              <a:t> </a:t>
            </a:r>
            <a:r>
              <a:rPr lang="de-AT" dirty="0" err="1" smtClean="0"/>
              <a:t>rather</a:t>
            </a:r>
            <a:r>
              <a:rPr lang="de-AT" dirty="0" smtClean="0"/>
              <a:t> </a:t>
            </a:r>
            <a:r>
              <a:rPr lang="de-AT" dirty="0" err="1" smtClean="0"/>
              <a:t>than</a:t>
            </a:r>
            <a:r>
              <a:rPr lang="de-AT" dirty="0" smtClean="0"/>
              <a:t> </a:t>
            </a:r>
            <a:r>
              <a:rPr lang="de-AT" dirty="0" err="1" smtClean="0"/>
              <a:t>data-driven</a:t>
            </a:r>
            <a:endParaRPr lang="de-AT" dirty="0" smtClean="0"/>
          </a:p>
          <a:p>
            <a:pPr eaLnBrk="1" fontAlgn="auto" hangingPunct="1">
              <a:spcAft>
                <a:spcPts val="0"/>
              </a:spcAft>
              <a:defRPr/>
            </a:pPr>
            <a:r>
              <a:rPr lang="de-AT" dirty="0" err="1" smtClean="0">
                <a:solidFill>
                  <a:srgbClr val="0000FF"/>
                </a:solidFill>
              </a:rPr>
              <a:t>Prospective</a:t>
            </a:r>
            <a:r>
              <a:rPr lang="de-AT" dirty="0" smtClean="0">
                <a:solidFill>
                  <a:srgbClr val="0000FF"/>
                </a:solidFill>
              </a:rPr>
              <a:t> </a:t>
            </a:r>
            <a:r>
              <a:rPr lang="de-AT" dirty="0" err="1" smtClean="0">
                <a:solidFill>
                  <a:srgbClr val="0000FF"/>
                </a:solidFill>
              </a:rPr>
              <a:t>validation</a:t>
            </a:r>
            <a:r>
              <a:rPr lang="de-AT" dirty="0" smtClean="0">
                <a:solidFill>
                  <a:srgbClr val="0000FF"/>
                </a:solidFill>
              </a:rPr>
              <a:t> </a:t>
            </a:r>
            <a:r>
              <a:rPr lang="de-AT" dirty="0" err="1" smtClean="0">
                <a:solidFill>
                  <a:srgbClr val="0000FF"/>
                </a:solidFill>
              </a:rPr>
              <a:t>is</a:t>
            </a:r>
            <a:r>
              <a:rPr lang="de-AT" dirty="0" smtClean="0">
                <a:solidFill>
                  <a:srgbClr val="0000FF"/>
                </a:solidFill>
              </a:rPr>
              <a:t> </a:t>
            </a:r>
            <a:r>
              <a:rPr lang="de-AT" dirty="0" err="1" smtClean="0">
                <a:solidFill>
                  <a:srgbClr val="0000FF"/>
                </a:solidFill>
              </a:rPr>
              <a:t>warranted</a:t>
            </a:r>
            <a:endParaRPr lang="de-AT" dirty="0" smtClean="0">
              <a:solidFill>
                <a:srgbClr val="0000FF"/>
              </a:solidFill>
            </a:endParaRPr>
          </a:p>
          <a:p>
            <a:pPr lvl="1" eaLnBrk="1" fontAlgn="auto" hangingPunct="1">
              <a:spcAft>
                <a:spcPts val="0"/>
              </a:spcAft>
              <a:defRPr/>
            </a:pPr>
            <a:r>
              <a:rPr lang="de-AT" dirty="0" err="1" smtClean="0"/>
              <a:t>across</a:t>
            </a:r>
            <a:r>
              <a:rPr lang="de-AT" dirty="0" smtClean="0"/>
              <a:t> </a:t>
            </a:r>
            <a:r>
              <a:rPr lang="de-AT" dirty="0" err="1" smtClean="0"/>
              <a:t>the</a:t>
            </a:r>
            <a:r>
              <a:rPr lang="de-AT" dirty="0" smtClean="0"/>
              <a:t> </a:t>
            </a:r>
            <a:r>
              <a:rPr lang="de-AT" dirty="0" err="1" smtClean="0"/>
              <a:t>spectrum</a:t>
            </a:r>
            <a:r>
              <a:rPr lang="de-AT" dirty="0" smtClean="0"/>
              <a:t> </a:t>
            </a:r>
            <a:r>
              <a:rPr lang="de-AT" dirty="0" err="1" smtClean="0"/>
              <a:t>of</a:t>
            </a:r>
            <a:r>
              <a:rPr lang="de-AT" dirty="0" smtClean="0"/>
              <a:t> IHD </a:t>
            </a:r>
          </a:p>
          <a:p>
            <a:pPr lvl="1" eaLnBrk="1" fontAlgn="auto" hangingPunct="1">
              <a:spcAft>
                <a:spcPts val="0"/>
              </a:spcAft>
              <a:defRPr/>
            </a:pPr>
            <a:r>
              <a:rPr lang="de-AT" dirty="0" err="1" smtClean="0"/>
              <a:t>across</a:t>
            </a:r>
            <a:r>
              <a:rPr lang="de-AT" dirty="0" smtClean="0"/>
              <a:t> </a:t>
            </a:r>
            <a:r>
              <a:rPr lang="de-AT" dirty="0" err="1" smtClean="0"/>
              <a:t>management</a:t>
            </a:r>
            <a:r>
              <a:rPr lang="de-AT" dirty="0" smtClean="0"/>
              <a:t> </a:t>
            </a:r>
            <a:r>
              <a:rPr lang="de-AT" dirty="0" err="1" smtClean="0"/>
              <a:t>strategies</a:t>
            </a:r>
            <a:r>
              <a:rPr lang="de-AT" dirty="0" smtClean="0"/>
              <a:t> (</a:t>
            </a:r>
            <a:r>
              <a:rPr lang="de-AT" dirty="0" err="1" smtClean="0"/>
              <a:t>conservative</a:t>
            </a:r>
            <a:r>
              <a:rPr lang="de-AT" dirty="0" smtClean="0"/>
              <a:t>, invasive)</a:t>
            </a:r>
          </a:p>
          <a:p>
            <a:pPr lvl="1" eaLnBrk="1" fontAlgn="auto" hangingPunct="1">
              <a:spcAft>
                <a:spcPts val="0"/>
              </a:spcAft>
              <a:defRPr/>
            </a:pPr>
            <a:r>
              <a:rPr lang="de-AT" dirty="0" smtClean="0"/>
              <a:t>in </a:t>
            </a:r>
            <a:r>
              <a:rPr lang="de-AT" dirty="0" err="1" smtClean="0"/>
              <a:t>the</a:t>
            </a:r>
            <a:r>
              <a:rPr lang="de-AT" dirty="0" smtClean="0"/>
              <a:t> </a:t>
            </a:r>
            <a:r>
              <a:rPr lang="de-AT" dirty="0" err="1" smtClean="0"/>
              <a:t>context</a:t>
            </a:r>
            <a:r>
              <a:rPr lang="de-AT" dirty="0" smtClean="0"/>
              <a:t> </a:t>
            </a:r>
            <a:r>
              <a:rPr lang="de-AT" dirty="0" err="1" smtClean="0"/>
              <a:t>of</a:t>
            </a:r>
            <a:r>
              <a:rPr lang="de-AT" dirty="0" smtClean="0"/>
              <a:t> all invasive </a:t>
            </a:r>
            <a:r>
              <a:rPr lang="de-AT" dirty="0" err="1" smtClean="0"/>
              <a:t>procedures</a:t>
            </a:r>
            <a:r>
              <a:rPr lang="de-AT" dirty="0" smtClean="0"/>
              <a:t> (PCI, CABG, </a:t>
            </a:r>
            <a:r>
              <a:rPr lang="de-AT" dirty="0" err="1" smtClean="0"/>
              <a:t>endovascular</a:t>
            </a:r>
            <a:r>
              <a:rPr lang="de-AT" dirty="0" smtClean="0"/>
              <a:t>, TAVI)</a:t>
            </a:r>
            <a:endParaRPr lang="de-A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el 1"/>
          <p:cNvSpPr>
            <a:spLocks noGrp="1"/>
          </p:cNvSpPr>
          <p:nvPr>
            <p:ph type="title"/>
          </p:nvPr>
        </p:nvSpPr>
        <p:spPr>
          <a:xfrm>
            <a:off x="514350" y="188913"/>
            <a:ext cx="9258300" cy="1143000"/>
          </a:xfrm>
        </p:spPr>
        <p:txBody>
          <a:bodyPr/>
          <a:lstStyle/>
          <a:p>
            <a:pPr eaLnBrk="1" hangingPunct="1"/>
            <a:r>
              <a:rPr lang="de-AT" b="1" smtClean="0">
                <a:solidFill>
                  <a:srgbClr val="0000FF"/>
                </a:solidFill>
              </a:rPr>
              <a:t>Conclusion (2)</a:t>
            </a:r>
          </a:p>
        </p:txBody>
      </p:sp>
      <p:sp>
        <p:nvSpPr>
          <p:cNvPr id="21507" name="Inhaltsplatzhalter 2"/>
          <p:cNvSpPr>
            <a:spLocks noGrp="1"/>
          </p:cNvSpPr>
          <p:nvPr>
            <p:ph idx="1"/>
          </p:nvPr>
        </p:nvSpPr>
        <p:spPr/>
        <p:txBody>
          <a:bodyPr/>
          <a:lstStyle/>
          <a:p>
            <a:pPr eaLnBrk="1" hangingPunct="1"/>
            <a:r>
              <a:rPr lang="de-AT" smtClean="0"/>
              <a:t>Final </a:t>
            </a:r>
            <a:r>
              <a:rPr lang="de-AT" smtClean="0">
                <a:solidFill>
                  <a:srgbClr val="0000FF"/>
                </a:solidFill>
              </a:rPr>
              <a:t>validation of BARC </a:t>
            </a:r>
            <a:r>
              <a:rPr lang="de-AT" smtClean="0"/>
              <a:t>and proof of its utility depend on </a:t>
            </a:r>
          </a:p>
          <a:p>
            <a:pPr lvl="1" eaLnBrk="1" hangingPunct="1"/>
            <a:r>
              <a:rPr lang="de-AT" smtClean="0"/>
              <a:t>its use by all future RCTs as common safety endpoint </a:t>
            </a:r>
          </a:p>
          <a:p>
            <a:pPr lvl="1" eaLnBrk="1" hangingPunct="1"/>
            <a:r>
              <a:rPr lang="de-AT" smtClean="0"/>
              <a:t>unanimous assessment procedure (questionnaires)</a:t>
            </a:r>
          </a:p>
          <a:p>
            <a:pPr eaLnBrk="1" hangingPunct="1"/>
            <a:r>
              <a:rPr lang="de-AT" smtClean="0"/>
              <a:t>More important than using one or the other bleeding risk score is the </a:t>
            </a:r>
            <a:r>
              <a:rPr lang="de-AT" smtClean="0">
                <a:solidFill>
                  <a:srgbClr val="0000FF"/>
                </a:solidFill>
              </a:rPr>
              <a:t>agreement and commitment among clinical trialists to use the same score for comparability of data!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normAutofit fontScale="90000"/>
          </a:bodyPr>
          <a:lstStyle/>
          <a:p>
            <a:pPr eaLnBrk="1" fontAlgn="auto" hangingPunct="1">
              <a:spcAft>
                <a:spcPts val="0"/>
              </a:spcAft>
              <a:defRPr/>
            </a:pPr>
            <a:r>
              <a:rPr lang="de-AT" sz="4000" b="1" dirty="0" err="1">
                <a:solidFill>
                  <a:srgbClr val="0000FF"/>
                </a:solidFill>
              </a:rPr>
              <a:t>R</a:t>
            </a:r>
            <a:r>
              <a:rPr lang="de-AT" sz="4000" b="1" dirty="0" err="1" smtClean="0">
                <a:solidFill>
                  <a:srgbClr val="0000FF"/>
                </a:solidFill>
              </a:rPr>
              <a:t>elevance</a:t>
            </a:r>
            <a:r>
              <a:rPr lang="de-AT" sz="4000" b="1" dirty="0" smtClean="0">
                <a:solidFill>
                  <a:srgbClr val="0000FF"/>
                </a:solidFill>
              </a:rPr>
              <a:t> </a:t>
            </a:r>
            <a:r>
              <a:rPr lang="de-AT" sz="4000" b="1" dirty="0" err="1" smtClean="0">
                <a:solidFill>
                  <a:srgbClr val="0000FF"/>
                </a:solidFill>
              </a:rPr>
              <a:t>of</a:t>
            </a:r>
            <a:r>
              <a:rPr lang="de-AT" sz="4000" b="1" dirty="0" smtClean="0">
                <a:solidFill>
                  <a:srgbClr val="0000FF"/>
                </a:solidFill>
              </a:rPr>
              <a:t> </a:t>
            </a:r>
            <a:r>
              <a:rPr lang="de-AT" sz="4000" b="1" dirty="0" err="1" smtClean="0">
                <a:solidFill>
                  <a:srgbClr val="0000FF"/>
                </a:solidFill>
              </a:rPr>
              <a:t>bleeding</a:t>
            </a:r>
            <a:r>
              <a:rPr lang="de-AT" sz="4000" b="1" dirty="0" smtClean="0">
                <a:solidFill>
                  <a:srgbClr val="0000FF"/>
                </a:solidFill>
              </a:rPr>
              <a:t> </a:t>
            </a:r>
            <a:r>
              <a:rPr lang="de-AT" sz="4000" b="1" dirty="0" err="1" smtClean="0">
                <a:solidFill>
                  <a:srgbClr val="0000FF"/>
                </a:solidFill>
              </a:rPr>
              <a:t>as</a:t>
            </a:r>
            <a:r>
              <a:rPr lang="de-AT" sz="4000" b="1" dirty="0">
                <a:solidFill>
                  <a:srgbClr val="0000FF"/>
                </a:solidFill>
              </a:rPr>
              <a:t> </a:t>
            </a:r>
            <a:r>
              <a:rPr lang="de-AT" sz="4000" b="1" dirty="0" smtClean="0">
                <a:solidFill>
                  <a:srgbClr val="0000FF"/>
                </a:solidFill>
              </a:rPr>
              <a:t>a </a:t>
            </a:r>
            <a:r>
              <a:rPr lang="de-AT" sz="4000" b="1" dirty="0" err="1" smtClean="0">
                <a:solidFill>
                  <a:srgbClr val="0000FF"/>
                </a:solidFill>
              </a:rPr>
              <a:t>clinical</a:t>
            </a:r>
            <a:r>
              <a:rPr lang="de-AT" sz="4000" b="1" dirty="0" smtClean="0">
                <a:solidFill>
                  <a:srgbClr val="0000FF"/>
                </a:solidFill>
              </a:rPr>
              <a:t> </a:t>
            </a:r>
            <a:r>
              <a:rPr lang="de-AT" sz="4000" b="1" dirty="0" err="1" smtClean="0">
                <a:solidFill>
                  <a:srgbClr val="0000FF"/>
                </a:solidFill>
              </a:rPr>
              <a:t>endpoint</a:t>
            </a:r>
            <a:endParaRPr lang="de-AT" sz="4000" b="1" dirty="0">
              <a:solidFill>
                <a:srgbClr val="0000FF"/>
              </a:solidFill>
            </a:endParaRPr>
          </a:p>
        </p:txBody>
      </p:sp>
      <p:sp>
        <p:nvSpPr>
          <p:cNvPr id="4099" name="Inhaltsplatzhalter 2"/>
          <p:cNvSpPr>
            <a:spLocks noGrp="1"/>
          </p:cNvSpPr>
          <p:nvPr>
            <p:ph idx="1"/>
          </p:nvPr>
        </p:nvSpPr>
        <p:spPr/>
        <p:txBody>
          <a:bodyPr/>
          <a:lstStyle/>
          <a:p>
            <a:pPr eaLnBrk="1" hangingPunct="1">
              <a:lnSpc>
                <a:spcPct val="80000"/>
              </a:lnSpc>
            </a:pPr>
            <a:r>
              <a:rPr lang="de-AT" sz="3000" smtClean="0"/>
              <a:t>Availability of potent antithrombotic therapy including</a:t>
            </a:r>
          </a:p>
          <a:p>
            <a:pPr lvl="1" eaLnBrk="1" hangingPunct="1">
              <a:lnSpc>
                <a:spcPct val="80000"/>
              </a:lnSpc>
            </a:pPr>
            <a:r>
              <a:rPr lang="de-AT" sz="2600" smtClean="0"/>
              <a:t>ASA</a:t>
            </a:r>
          </a:p>
          <a:p>
            <a:pPr lvl="1" eaLnBrk="1" hangingPunct="1">
              <a:lnSpc>
                <a:spcPct val="80000"/>
              </a:lnSpc>
            </a:pPr>
            <a:r>
              <a:rPr lang="de-AT" sz="2600" smtClean="0"/>
              <a:t>P2Y</a:t>
            </a:r>
            <a:r>
              <a:rPr lang="de-AT" sz="2200" baseline="-25000" smtClean="0"/>
              <a:t>12</a:t>
            </a:r>
            <a:r>
              <a:rPr lang="de-AT" sz="2600" smtClean="0"/>
              <a:t> inhibitors (clopidogrel, prasugrel, ticagrelor)</a:t>
            </a:r>
          </a:p>
          <a:p>
            <a:pPr lvl="1" eaLnBrk="1" hangingPunct="1">
              <a:lnSpc>
                <a:spcPct val="80000"/>
              </a:lnSpc>
            </a:pPr>
            <a:r>
              <a:rPr lang="de-AT" sz="2600" smtClean="0"/>
              <a:t>heparin</a:t>
            </a:r>
          </a:p>
          <a:p>
            <a:pPr lvl="1" eaLnBrk="1" hangingPunct="1">
              <a:lnSpc>
                <a:spcPct val="80000"/>
              </a:lnSpc>
            </a:pPr>
            <a:r>
              <a:rPr lang="de-AT" sz="2600" smtClean="0"/>
              <a:t>GP IIb/IIIa inhibitors</a:t>
            </a:r>
          </a:p>
          <a:p>
            <a:pPr lvl="1" eaLnBrk="1" hangingPunct="1">
              <a:lnSpc>
                <a:spcPct val="80000"/>
              </a:lnSpc>
            </a:pPr>
            <a:r>
              <a:rPr lang="de-AT" sz="2600" smtClean="0"/>
              <a:t>direct thrombin inhibitors</a:t>
            </a:r>
          </a:p>
          <a:p>
            <a:pPr eaLnBrk="1" hangingPunct="1">
              <a:lnSpc>
                <a:spcPct val="80000"/>
              </a:lnSpc>
            </a:pPr>
            <a:r>
              <a:rPr lang="de-AT" sz="3000" smtClean="0"/>
              <a:t>has led to a </a:t>
            </a:r>
            <a:r>
              <a:rPr lang="de-AT" sz="3000" smtClean="0">
                <a:solidFill>
                  <a:srgbClr val="CC0000"/>
                </a:solidFill>
              </a:rPr>
              <a:t>reduction in ischemic events</a:t>
            </a:r>
          </a:p>
          <a:p>
            <a:pPr eaLnBrk="1" hangingPunct="1">
              <a:lnSpc>
                <a:spcPct val="80000"/>
              </a:lnSpc>
            </a:pPr>
            <a:r>
              <a:rPr lang="de-AT" sz="3000" smtClean="0"/>
              <a:t>but is associated with an </a:t>
            </a:r>
            <a:r>
              <a:rPr lang="de-AT" sz="3000" smtClean="0">
                <a:solidFill>
                  <a:srgbClr val="CC0000"/>
                </a:solidFill>
              </a:rPr>
              <a:t>increased risk of bleeding</a:t>
            </a:r>
          </a:p>
          <a:p>
            <a:pPr eaLnBrk="1" hangingPunct="1">
              <a:lnSpc>
                <a:spcPct val="80000"/>
              </a:lnSpc>
            </a:pPr>
            <a:r>
              <a:rPr lang="de-AT" sz="3000" smtClean="0"/>
              <a:t>the increase in bleeding is associated with </a:t>
            </a:r>
            <a:r>
              <a:rPr lang="de-AT" sz="3000" smtClean="0">
                <a:solidFill>
                  <a:srgbClr val="0000FF"/>
                </a:solidFill>
              </a:rPr>
              <a:t>worse clinical outcome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DDDDDD"/>
        </a:solidFill>
        <a:effectLst/>
      </p:bgPr>
    </p:bg>
    <p:spTree>
      <p:nvGrpSpPr>
        <p:cNvPr id="1" name=""/>
        <p:cNvGrpSpPr/>
        <p:nvPr/>
      </p:nvGrpSpPr>
      <p:grpSpPr>
        <a:xfrm>
          <a:off x="0" y="0"/>
          <a:ext cx="0" cy="0"/>
          <a:chOff x="0" y="0"/>
          <a:chExt cx="0" cy="0"/>
        </a:xfrm>
      </p:grpSpPr>
      <p:sp>
        <p:nvSpPr>
          <p:cNvPr id="22530" name="Text Box 4"/>
          <p:cNvSpPr txBox="1">
            <a:spLocks noChangeArrowheads="1"/>
          </p:cNvSpPr>
          <p:nvPr/>
        </p:nvSpPr>
        <p:spPr bwMode="auto">
          <a:xfrm>
            <a:off x="2328863" y="2479675"/>
            <a:ext cx="5613400" cy="109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de-AT" sz="6600">
                <a:solidFill>
                  <a:srgbClr val="A50021"/>
                </a:solidFill>
                <a:latin typeface="Broadway" pitchFamily="82" charset="0"/>
              </a:rPr>
              <a:t>Thank you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02806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feld 2"/>
          <p:cNvSpPr txBox="1"/>
          <p:nvPr/>
        </p:nvSpPr>
        <p:spPr>
          <a:xfrm>
            <a:off x="452438" y="5588000"/>
            <a:ext cx="9323387" cy="1282700"/>
          </a:xfrm>
          <a:prstGeom prst="rect">
            <a:avLst/>
          </a:prstGeom>
          <a:solidFill>
            <a:srgbClr val="CC0000"/>
          </a:solidFill>
        </p:spPr>
        <p:txBody>
          <a:bodyPr wrap="none">
            <a:spAutoFit/>
          </a:bodyPr>
          <a:lstStyle>
            <a:lvl1pPr marL="285750" indent="-285750">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buFont typeface="Arial" pitchFamily="34" charset="0"/>
              <a:buChar char="•"/>
              <a:defRPr/>
            </a:pPr>
            <a:r>
              <a:rPr lang="de-AT" sz="2600" b="1" smtClean="0">
                <a:solidFill>
                  <a:schemeClr val="bg1"/>
                </a:solidFill>
                <a:effectLst>
                  <a:outerShdw blurRad="38100" dist="38100" dir="2700000" algn="tl">
                    <a:srgbClr val="000000"/>
                  </a:outerShdw>
                </a:effectLst>
              </a:rPr>
              <a:t>All antithrombotic agents (except fondaparinux, bivalirudin) are </a:t>
            </a:r>
          </a:p>
          <a:p>
            <a:pPr>
              <a:defRPr/>
            </a:pPr>
            <a:r>
              <a:rPr lang="de-AT" sz="2600" b="1" smtClean="0">
                <a:solidFill>
                  <a:schemeClr val="bg1"/>
                </a:solidFill>
                <a:effectLst>
                  <a:outerShdw blurRad="38100" dist="38100" dir="2700000" algn="tl">
                    <a:srgbClr val="000000"/>
                  </a:outerShdw>
                </a:effectLst>
              </a:rPr>
              <a:t>    associated with increased bleeding risk</a:t>
            </a:r>
          </a:p>
          <a:p>
            <a:pPr>
              <a:buFont typeface="Arial" pitchFamily="34" charset="0"/>
              <a:buChar char="•"/>
              <a:defRPr/>
            </a:pPr>
            <a:r>
              <a:rPr lang="de-AT" sz="2600" b="1" smtClean="0">
                <a:solidFill>
                  <a:schemeClr val="bg1"/>
                </a:solidFill>
                <a:effectLst>
                  <a:outerShdw blurRad="38100" dist="38100" dir="2700000" algn="tl">
                    <a:srgbClr val="000000"/>
                  </a:outerShdw>
                </a:effectLst>
              </a:rPr>
              <a:t>Aspirin and heparin reduce death/ MI at 30 days in NSTE-ACS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366713" y="188913"/>
            <a:ext cx="9553575"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1pPr>
            <a:lvl2pPr marL="742950" indent="-285750"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2pPr>
            <a:lvl3pPr marL="1143000" indent="-228600"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3pPr>
            <a:lvl4pPr marL="1600200" indent="-228600"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4pPr>
            <a:lvl5pPr marL="2057400" indent="-228600"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9pPr>
          </a:lstStyle>
          <a:p>
            <a:pPr algn="ctr" eaLnBrk="1" hangingPunct="1"/>
            <a:r>
              <a:rPr lang="en-GB" sz="2400" b="1">
                <a:solidFill>
                  <a:srgbClr val="0000FF"/>
                </a:solidFill>
                <a:ea typeface="msgothic"/>
                <a:cs typeface="msgothic"/>
              </a:rPr>
              <a:t>Hypothetical mechanisms linking bleeding and mortality</a:t>
            </a:r>
          </a:p>
        </p:txBody>
      </p:sp>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4713" y="979488"/>
            <a:ext cx="8542337" cy="489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Text Box 4"/>
          <p:cNvSpPr txBox="1">
            <a:spLocks noChangeArrowheads="1"/>
          </p:cNvSpPr>
          <p:nvPr/>
        </p:nvSpPr>
        <p:spPr bwMode="auto">
          <a:xfrm>
            <a:off x="5775325" y="6524625"/>
            <a:ext cx="4408488"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tabLst>
                <a:tab pos="723900" algn="l"/>
                <a:tab pos="1447800" algn="l"/>
                <a:tab pos="2171700" algn="l"/>
                <a:tab pos="2895600" algn="l"/>
                <a:tab pos="3619500" algn="l"/>
              </a:tabLst>
              <a:defRPr>
                <a:solidFill>
                  <a:schemeClr val="tx1"/>
                </a:solidFill>
                <a:latin typeface="Arial" pitchFamily="34" charset="0"/>
              </a:defRPr>
            </a:lvl1pPr>
            <a:lvl2pPr marL="742950" indent="-285750" eaLnBrk="0" hangingPunct="0">
              <a:tabLst>
                <a:tab pos="723900" algn="l"/>
                <a:tab pos="1447800" algn="l"/>
                <a:tab pos="2171700" algn="l"/>
                <a:tab pos="2895600" algn="l"/>
                <a:tab pos="3619500" algn="l"/>
              </a:tabLst>
              <a:defRPr>
                <a:solidFill>
                  <a:schemeClr val="tx1"/>
                </a:solidFill>
                <a:latin typeface="Arial" pitchFamily="34" charset="0"/>
              </a:defRPr>
            </a:lvl2pPr>
            <a:lvl3pPr marL="1143000" indent="-228600" eaLnBrk="0" hangingPunct="0">
              <a:tabLst>
                <a:tab pos="723900" algn="l"/>
                <a:tab pos="1447800" algn="l"/>
                <a:tab pos="2171700" algn="l"/>
                <a:tab pos="2895600" algn="l"/>
                <a:tab pos="3619500" algn="l"/>
              </a:tabLst>
              <a:defRPr>
                <a:solidFill>
                  <a:schemeClr val="tx1"/>
                </a:solidFill>
                <a:latin typeface="Arial" pitchFamily="34" charset="0"/>
              </a:defRPr>
            </a:lvl3pPr>
            <a:lvl4pPr marL="1600200" indent="-228600" eaLnBrk="0" hangingPunct="0">
              <a:tabLst>
                <a:tab pos="723900" algn="l"/>
                <a:tab pos="1447800" algn="l"/>
                <a:tab pos="2171700" algn="l"/>
                <a:tab pos="2895600" algn="l"/>
                <a:tab pos="3619500" algn="l"/>
              </a:tabLst>
              <a:defRPr>
                <a:solidFill>
                  <a:schemeClr val="tx1"/>
                </a:solidFill>
                <a:latin typeface="Arial" pitchFamily="34" charset="0"/>
              </a:defRPr>
            </a:lvl4pPr>
            <a:lvl5pPr marL="2057400" indent="-228600" eaLnBrk="0" hangingPunct="0">
              <a:tabLst>
                <a:tab pos="723900" algn="l"/>
                <a:tab pos="1447800" algn="l"/>
                <a:tab pos="2171700" algn="l"/>
                <a:tab pos="2895600" algn="l"/>
                <a:tab pos="3619500" algn="l"/>
              </a:tabLst>
              <a:defRPr>
                <a:solidFill>
                  <a:schemeClr val="tx1"/>
                </a:solidFill>
                <a:latin typeface="Arial" pitchFamily="34" charset="0"/>
              </a:defRPr>
            </a:lvl5pPr>
            <a:lvl6pPr marL="2514600" indent="-228600" eaLnBrk="0" fontAlgn="base" hangingPunct="0">
              <a:spcBef>
                <a:spcPct val="0"/>
              </a:spcBef>
              <a:spcAft>
                <a:spcPct val="0"/>
              </a:spcAft>
              <a:tabLst>
                <a:tab pos="723900" algn="l"/>
                <a:tab pos="1447800" algn="l"/>
                <a:tab pos="2171700" algn="l"/>
                <a:tab pos="2895600" algn="l"/>
                <a:tab pos="3619500" algn="l"/>
              </a:tabLst>
              <a:defRPr>
                <a:solidFill>
                  <a:schemeClr val="tx1"/>
                </a:solidFill>
                <a:latin typeface="Arial" pitchFamily="34" charset="0"/>
              </a:defRPr>
            </a:lvl6pPr>
            <a:lvl7pPr marL="2971800" indent="-228600" eaLnBrk="0" fontAlgn="base" hangingPunct="0">
              <a:spcBef>
                <a:spcPct val="0"/>
              </a:spcBef>
              <a:spcAft>
                <a:spcPct val="0"/>
              </a:spcAft>
              <a:tabLst>
                <a:tab pos="723900" algn="l"/>
                <a:tab pos="1447800" algn="l"/>
                <a:tab pos="2171700" algn="l"/>
                <a:tab pos="2895600" algn="l"/>
                <a:tab pos="3619500" algn="l"/>
              </a:tabLst>
              <a:defRPr>
                <a:solidFill>
                  <a:schemeClr val="tx1"/>
                </a:solidFill>
                <a:latin typeface="Arial" pitchFamily="34" charset="0"/>
              </a:defRPr>
            </a:lvl7pPr>
            <a:lvl8pPr marL="3429000" indent="-228600" eaLnBrk="0" fontAlgn="base" hangingPunct="0">
              <a:spcBef>
                <a:spcPct val="0"/>
              </a:spcBef>
              <a:spcAft>
                <a:spcPct val="0"/>
              </a:spcAft>
              <a:tabLst>
                <a:tab pos="723900" algn="l"/>
                <a:tab pos="1447800" algn="l"/>
                <a:tab pos="2171700" algn="l"/>
                <a:tab pos="2895600" algn="l"/>
                <a:tab pos="3619500" algn="l"/>
              </a:tabLst>
              <a:defRPr>
                <a:solidFill>
                  <a:schemeClr val="tx1"/>
                </a:solidFill>
                <a:latin typeface="Arial" pitchFamily="34" charset="0"/>
              </a:defRPr>
            </a:lvl8pPr>
            <a:lvl9pPr marL="3886200" indent="-228600" eaLnBrk="0" fontAlgn="base" hangingPunct="0">
              <a:spcBef>
                <a:spcPct val="0"/>
              </a:spcBef>
              <a:spcAft>
                <a:spcPct val="0"/>
              </a:spcAft>
              <a:tabLst>
                <a:tab pos="723900" algn="l"/>
                <a:tab pos="1447800" algn="l"/>
                <a:tab pos="2171700" algn="l"/>
                <a:tab pos="2895600" algn="l"/>
                <a:tab pos="3619500" algn="l"/>
              </a:tabLst>
              <a:defRPr>
                <a:solidFill>
                  <a:schemeClr val="tx1"/>
                </a:solidFill>
                <a:latin typeface="Arial" pitchFamily="34" charset="0"/>
              </a:defRPr>
            </a:lvl9pPr>
          </a:lstStyle>
          <a:p>
            <a:pPr algn="r" eaLnBrk="1" hangingPunct="1"/>
            <a:r>
              <a:rPr lang="en-GB" sz="1600">
                <a:solidFill>
                  <a:srgbClr val="000000"/>
                </a:solidFill>
                <a:ea typeface="msgothic"/>
                <a:cs typeface="msgothic"/>
              </a:rPr>
              <a:t>Steg P G et al. Eur Heart J 2011;32:1854-1864</a:t>
            </a:r>
          </a:p>
        </p:txBody>
      </p:sp>
      <p:cxnSp>
        <p:nvCxnSpPr>
          <p:cNvPr id="7" name="Gerade Verbindung 6"/>
          <p:cNvCxnSpPr/>
          <p:nvPr/>
        </p:nvCxnSpPr>
        <p:spPr>
          <a:xfrm>
            <a:off x="247650" y="620713"/>
            <a:ext cx="9720263" cy="0"/>
          </a:xfrm>
          <a:prstGeom prst="line">
            <a:avLst/>
          </a:prstGeom>
          <a:ln w="38100">
            <a:solidFill>
              <a:srgbClr val="C00000"/>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113" y="742950"/>
            <a:ext cx="8491537" cy="489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Text Box 4"/>
          <p:cNvSpPr txBox="1">
            <a:spLocks noChangeArrowheads="1"/>
          </p:cNvSpPr>
          <p:nvPr/>
        </p:nvSpPr>
        <p:spPr bwMode="auto">
          <a:xfrm>
            <a:off x="5719763" y="6508750"/>
            <a:ext cx="4408487"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tabLst>
                <a:tab pos="723900" algn="l"/>
                <a:tab pos="1447800" algn="l"/>
                <a:tab pos="2171700" algn="l"/>
                <a:tab pos="2895600" algn="l"/>
                <a:tab pos="3619500" algn="l"/>
              </a:tabLst>
              <a:defRPr>
                <a:solidFill>
                  <a:schemeClr val="tx1"/>
                </a:solidFill>
                <a:latin typeface="Arial" pitchFamily="34" charset="0"/>
              </a:defRPr>
            </a:lvl1pPr>
            <a:lvl2pPr marL="742950" indent="-285750" eaLnBrk="0" hangingPunct="0">
              <a:tabLst>
                <a:tab pos="723900" algn="l"/>
                <a:tab pos="1447800" algn="l"/>
                <a:tab pos="2171700" algn="l"/>
                <a:tab pos="2895600" algn="l"/>
                <a:tab pos="3619500" algn="l"/>
              </a:tabLst>
              <a:defRPr>
                <a:solidFill>
                  <a:schemeClr val="tx1"/>
                </a:solidFill>
                <a:latin typeface="Arial" pitchFamily="34" charset="0"/>
              </a:defRPr>
            </a:lvl2pPr>
            <a:lvl3pPr marL="1143000" indent="-228600" eaLnBrk="0" hangingPunct="0">
              <a:tabLst>
                <a:tab pos="723900" algn="l"/>
                <a:tab pos="1447800" algn="l"/>
                <a:tab pos="2171700" algn="l"/>
                <a:tab pos="2895600" algn="l"/>
                <a:tab pos="3619500" algn="l"/>
              </a:tabLst>
              <a:defRPr>
                <a:solidFill>
                  <a:schemeClr val="tx1"/>
                </a:solidFill>
                <a:latin typeface="Arial" pitchFamily="34" charset="0"/>
              </a:defRPr>
            </a:lvl3pPr>
            <a:lvl4pPr marL="1600200" indent="-228600" eaLnBrk="0" hangingPunct="0">
              <a:tabLst>
                <a:tab pos="723900" algn="l"/>
                <a:tab pos="1447800" algn="l"/>
                <a:tab pos="2171700" algn="l"/>
                <a:tab pos="2895600" algn="l"/>
                <a:tab pos="3619500" algn="l"/>
              </a:tabLst>
              <a:defRPr>
                <a:solidFill>
                  <a:schemeClr val="tx1"/>
                </a:solidFill>
                <a:latin typeface="Arial" pitchFamily="34" charset="0"/>
              </a:defRPr>
            </a:lvl4pPr>
            <a:lvl5pPr marL="2057400" indent="-228600" eaLnBrk="0" hangingPunct="0">
              <a:tabLst>
                <a:tab pos="723900" algn="l"/>
                <a:tab pos="1447800" algn="l"/>
                <a:tab pos="2171700" algn="l"/>
                <a:tab pos="2895600" algn="l"/>
                <a:tab pos="3619500" algn="l"/>
              </a:tabLst>
              <a:defRPr>
                <a:solidFill>
                  <a:schemeClr val="tx1"/>
                </a:solidFill>
                <a:latin typeface="Arial" pitchFamily="34" charset="0"/>
              </a:defRPr>
            </a:lvl5pPr>
            <a:lvl6pPr marL="2514600" indent="-228600" eaLnBrk="0" fontAlgn="base" hangingPunct="0">
              <a:spcBef>
                <a:spcPct val="0"/>
              </a:spcBef>
              <a:spcAft>
                <a:spcPct val="0"/>
              </a:spcAft>
              <a:tabLst>
                <a:tab pos="723900" algn="l"/>
                <a:tab pos="1447800" algn="l"/>
                <a:tab pos="2171700" algn="l"/>
                <a:tab pos="2895600" algn="l"/>
                <a:tab pos="3619500" algn="l"/>
              </a:tabLst>
              <a:defRPr>
                <a:solidFill>
                  <a:schemeClr val="tx1"/>
                </a:solidFill>
                <a:latin typeface="Arial" pitchFamily="34" charset="0"/>
              </a:defRPr>
            </a:lvl6pPr>
            <a:lvl7pPr marL="2971800" indent="-228600" eaLnBrk="0" fontAlgn="base" hangingPunct="0">
              <a:spcBef>
                <a:spcPct val="0"/>
              </a:spcBef>
              <a:spcAft>
                <a:spcPct val="0"/>
              </a:spcAft>
              <a:tabLst>
                <a:tab pos="723900" algn="l"/>
                <a:tab pos="1447800" algn="l"/>
                <a:tab pos="2171700" algn="l"/>
                <a:tab pos="2895600" algn="l"/>
                <a:tab pos="3619500" algn="l"/>
              </a:tabLst>
              <a:defRPr>
                <a:solidFill>
                  <a:schemeClr val="tx1"/>
                </a:solidFill>
                <a:latin typeface="Arial" pitchFamily="34" charset="0"/>
              </a:defRPr>
            </a:lvl7pPr>
            <a:lvl8pPr marL="3429000" indent="-228600" eaLnBrk="0" fontAlgn="base" hangingPunct="0">
              <a:spcBef>
                <a:spcPct val="0"/>
              </a:spcBef>
              <a:spcAft>
                <a:spcPct val="0"/>
              </a:spcAft>
              <a:tabLst>
                <a:tab pos="723900" algn="l"/>
                <a:tab pos="1447800" algn="l"/>
                <a:tab pos="2171700" algn="l"/>
                <a:tab pos="2895600" algn="l"/>
                <a:tab pos="3619500" algn="l"/>
              </a:tabLst>
              <a:defRPr>
                <a:solidFill>
                  <a:schemeClr val="tx1"/>
                </a:solidFill>
                <a:latin typeface="Arial" pitchFamily="34" charset="0"/>
              </a:defRPr>
            </a:lvl8pPr>
            <a:lvl9pPr marL="3886200" indent="-228600" eaLnBrk="0" fontAlgn="base" hangingPunct="0">
              <a:spcBef>
                <a:spcPct val="0"/>
              </a:spcBef>
              <a:spcAft>
                <a:spcPct val="0"/>
              </a:spcAft>
              <a:tabLst>
                <a:tab pos="723900" algn="l"/>
                <a:tab pos="1447800" algn="l"/>
                <a:tab pos="2171700" algn="l"/>
                <a:tab pos="2895600" algn="l"/>
                <a:tab pos="3619500" algn="l"/>
              </a:tabLst>
              <a:defRPr>
                <a:solidFill>
                  <a:schemeClr val="tx1"/>
                </a:solidFill>
                <a:latin typeface="Arial" pitchFamily="34" charset="0"/>
              </a:defRPr>
            </a:lvl9pPr>
          </a:lstStyle>
          <a:p>
            <a:pPr algn="r" eaLnBrk="1" hangingPunct="1"/>
            <a:r>
              <a:rPr lang="en-GB" sz="1600">
                <a:solidFill>
                  <a:srgbClr val="000000"/>
                </a:solidFill>
                <a:ea typeface="msgothic"/>
                <a:cs typeface="msgothic"/>
              </a:rPr>
              <a:t>Steg P G et al. Eur Heart J 2011;32:1854-1864</a:t>
            </a:r>
          </a:p>
        </p:txBody>
      </p:sp>
      <p:sp>
        <p:nvSpPr>
          <p:cNvPr id="3" name="Rechteck 2"/>
          <p:cNvSpPr/>
          <p:nvPr/>
        </p:nvSpPr>
        <p:spPr>
          <a:xfrm>
            <a:off x="1471613" y="5281613"/>
            <a:ext cx="7056437" cy="57626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AT"/>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366713" y="188913"/>
            <a:ext cx="9553575"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1pPr>
            <a:lvl2pPr marL="742950" indent="-285750"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2pPr>
            <a:lvl3pPr marL="1143000" indent="-228600"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3pPr>
            <a:lvl4pPr marL="1600200" indent="-228600"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4pPr>
            <a:lvl5pPr marL="2057400" indent="-228600"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itchFamily="34" charset="0"/>
              </a:defRPr>
            </a:lvl9pPr>
          </a:lstStyle>
          <a:p>
            <a:pPr algn="ctr" eaLnBrk="1" hangingPunct="1"/>
            <a:r>
              <a:rPr lang="en-GB" sz="2400" b="1">
                <a:solidFill>
                  <a:srgbClr val="0000FF"/>
                </a:solidFill>
                <a:ea typeface="msgothic"/>
                <a:cs typeface="msgothic"/>
              </a:rPr>
              <a:t>Construction of bleeding definitions using different categories of data elements </a:t>
            </a:r>
          </a:p>
        </p:txBody>
      </p:sp>
      <p:pic>
        <p:nvPicPr>
          <p:cNvPr id="819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650" y="1568450"/>
            <a:ext cx="9985375" cy="423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6" name="Text Box 4"/>
          <p:cNvSpPr txBox="1">
            <a:spLocks noChangeArrowheads="1"/>
          </p:cNvSpPr>
          <p:nvPr/>
        </p:nvSpPr>
        <p:spPr bwMode="auto">
          <a:xfrm>
            <a:off x="4422775" y="6437313"/>
            <a:ext cx="5705475" cy="376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tabLst>
                <a:tab pos="723900" algn="l"/>
                <a:tab pos="1447800" algn="l"/>
                <a:tab pos="2171700" algn="l"/>
                <a:tab pos="2895600" algn="l"/>
                <a:tab pos="3619500" algn="l"/>
              </a:tabLst>
              <a:defRPr>
                <a:solidFill>
                  <a:schemeClr val="tx1"/>
                </a:solidFill>
                <a:latin typeface="Arial" pitchFamily="34" charset="0"/>
              </a:defRPr>
            </a:lvl1pPr>
            <a:lvl2pPr marL="742950" indent="-285750" eaLnBrk="0" hangingPunct="0">
              <a:tabLst>
                <a:tab pos="723900" algn="l"/>
                <a:tab pos="1447800" algn="l"/>
                <a:tab pos="2171700" algn="l"/>
                <a:tab pos="2895600" algn="l"/>
                <a:tab pos="3619500" algn="l"/>
              </a:tabLst>
              <a:defRPr>
                <a:solidFill>
                  <a:schemeClr val="tx1"/>
                </a:solidFill>
                <a:latin typeface="Arial" pitchFamily="34" charset="0"/>
              </a:defRPr>
            </a:lvl2pPr>
            <a:lvl3pPr marL="1143000" indent="-228600" eaLnBrk="0" hangingPunct="0">
              <a:tabLst>
                <a:tab pos="723900" algn="l"/>
                <a:tab pos="1447800" algn="l"/>
                <a:tab pos="2171700" algn="l"/>
                <a:tab pos="2895600" algn="l"/>
                <a:tab pos="3619500" algn="l"/>
              </a:tabLst>
              <a:defRPr>
                <a:solidFill>
                  <a:schemeClr val="tx1"/>
                </a:solidFill>
                <a:latin typeface="Arial" pitchFamily="34" charset="0"/>
              </a:defRPr>
            </a:lvl3pPr>
            <a:lvl4pPr marL="1600200" indent="-228600" eaLnBrk="0" hangingPunct="0">
              <a:tabLst>
                <a:tab pos="723900" algn="l"/>
                <a:tab pos="1447800" algn="l"/>
                <a:tab pos="2171700" algn="l"/>
                <a:tab pos="2895600" algn="l"/>
                <a:tab pos="3619500" algn="l"/>
              </a:tabLst>
              <a:defRPr>
                <a:solidFill>
                  <a:schemeClr val="tx1"/>
                </a:solidFill>
                <a:latin typeface="Arial" pitchFamily="34" charset="0"/>
              </a:defRPr>
            </a:lvl4pPr>
            <a:lvl5pPr marL="2057400" indent="-228600" eaLnBrk="0" hangingPunct="0">
              <a:tabLst>
                <a:tab pos="723900" algn="l"/>
                <a:tab pos="1447800" algn="l"/>
                <a:tab pos="2171700" algn="l"/>
                <a:tab pos="2895600" algn="l"/>
                <a:tab pos="3619500" algn="l"/>
              </a:tabLst>
              <a:defRPr>
                <a:solidFill>
                  <a:schemeClr val="tx1"/>
                </a:solidFill>
                <a:latin typeface="Arial" pitchFamily="34" charset="0"/>
              </a:defRPr>
            </a:lvl5pPr>
            <a:lvl6pPr marL="2514600" indent="-228600" eaLnBrk="0" fontAlgn="base" hangingPunct="0">
              <a:spcBef>
                <a:spcPct val="0"/>
              </a:spcBef>
              <a:spcAft>
                <a:spcPct val="0"/>
              </a:spcAft>
              <a:tabLst>
                <a:tab pos="723900" algn="l"/>
                <a:tab pos="1447800" algn="l"/>
                <a:tab pos="2171700" algn="l"/>
                <a:tab pos="2895600" algn="l"/>
                <a:tab pos="3619500" algn="l"/>
              </a:tabLst>
              <a:defRPr>
                <a:solidFill>
                  <a:schemeClr val="tx1"/>
                </a:solidFill>
                <a:latin typeface="Arial" pitchFamily="34" charset="0"/>
              </a:defRPr>
            </a:lvl6pPr>
            <a:lvl7pPr marL="2971800" indent="-228600" eaLnBrk="0" fontAlgn="base" hangingPunct="0">
              <a:spcBef>
                <a:spcPct val="0"/>
              </a:spcBef>
              <a:spcAft>
                <a:spcPct val="0"/>
              </a:spcAft>
              <a:tabLst>
                <a:tab pos="723900" algn="l"/>
                <a:tab pos="1447800" algn="l"/>
                <a:tab pos="2171700" algn="l"/>
                <a:tab pos="2895600" algn="l"/>
                <a:tab pos="3619500" algn="l"/>
              </a:tabLst>
              <a:defRPr>
                <a:solidFill>
                  <a:schemeClr val="tx1"/>
                </a:solidFill>
                <a:latin typeface="Arial" pitchFamily="34" charset="0"/>
              </a:defRPr>
            </a:lvl7pPr>
            <a:lvl8pPr marL="3429000" indent="-228600" eaLnBrk="0" fontAlgn="base" hangingPunct="0">
              <a:spcBef>
                <a:spcPct val="0"/>
              </a:spcBef>
              <a:spcAft>
                <a:spcPct val="0"/>
              </a:spcAft>
              <a:tabLst>
                <a:tab pos="723900" algn="l"/>
                <a:tab pos="1447800" algn="l"/>
                <a:tab pos="2171700" algn="l"/>
                <a:tab pos="2895600" algn="l"/>
                <a:tab pos="3619500" algn="l"/>
              </a:tabLst>
              <a:defRPr>
                <a:solidFill>
                  <a:schemeClr val="tx1"/>
                </a:solidFill>
                <a:latin typeface="Arial" pitchFamily="34" charset="0"/>
              </a:defRPr>
            </a:lvl8pPr>
            <a:lvl9pPr marL="3886200" indent="-228600" eaLnBrk="0" fontAlgn="base" hangingPunct="0">
              <a:spcBef>
                <a:spcPct val="0"/>
              </a:spcBef>
              <a:spcAft>
                <a:spcPct val="0"/>
              </a:spcAft>
              <a:tabLst>
                <a:tab pos="723900" algn="l"/>
                <a:tab pos="1447800" algn="l"/>
                <a:tab pos="2171700" algn="l"/>
                <a:tab pos="2895600" algn="l"/>
                <a:tab pos="3619500" algn="l"/>
              </a:tabLst>
              <a:defRPr>
                <a:solidFill>
                  <a:schemeClr val="tx1"/>
                </a:solidFill>
                <a:latin typeface="Arial" pitchFamily="34" charset="0"/>
              </a:defRPr>
            </a:lvl9pPr>
          </a:lstStyle>
          <a:p>
            <a:pPr algn="r" eaLnBrk="1" hangingPunct="1"/>
            <a:r>
              <a:rPr lang="en-GB">
                <a:solidFill>
                  <a:srgbClr val="000000"/>
                </a:solidFill>
                <a:ea typeface="msgothic"/>
                <a:cs typeface="msgothic"/>
              </a:rPr>
              <a:t>Rao &amp; Mehran, Circulation 2012;125:1344-1346</a:t>
            </a:r>
          </a:p>
        </p:txBody>
      </p:sp>
      <p:cxnSp>
        <p:nvCxnSpPr>
          <p:cNvPr id="7" name="Gerade Verbindung 6"/>
          <p:cNvCxnSpPr/>
          <p:nvPr/>
        </p:nvCxnSpPr>
        <p:spPr>
          <a:xfrm>
            <a:off x="247650" y="1125538"/>
            <a:ext cx="9720263" cy="0"/>
          </a:xfrm>
          <a:prstGeom prst="line">
            <a:avLst/>
          </a:prstGeom>
          <a:ln w="38100">
            <a:solidFill>
              <a:srgbClr val="C00000"/>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3" name="Gerade Verbindung 2"/>
          <p:cNvCxnSpPr/>
          <p:nvPr/>
        </p:nvCxnSpPr>
        <p:spPr>
          <a:xfrm>
            <a:off x="247650" y="2492375"/>
            <a:ext cx="302418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Gerade Verbindung 9"/>
          <p:cNvCxnSpPr/>
          <p:nvPr/>
        </p:nvCxnSpPr>
        <p:spPr>
          <a:xfrm>
            <a:off x="252413" y="3557588"/>
            <a:ext cx="22987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Gerade Verbindung 11"/>
          <p:cNvCxnSpPr/>
          <p:nvPr/>
        </p:nvCxnSpPr>
        <p:spPr>
          <a:xfrm>
            <a:off x="257175" y="5357813"/>
            <a:ext cx="2149475"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hteck 5"/>
          <p:cNvSpPr/>
          <p:nvPr/>
        </p:nvSpPr>
        <p:spPr>
          <a:xfrm>
            <a:off x="247650" y="3933825"/>
            <a:ext cx="9936163" cy="23749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AT"/>
          </a:p>
        </p:txBody>
      </p:sp>
      <p:sp>
        <p:nvSpPr>
          <p:cNvPr id="5" name="Rechteck 4"/>
          <p:cNvSpPr/>
          <p:nvPr/>
        </p:nvSpPr>
        <p:spPr>
          <a:xfrm>
            <a:off x="247650" y="1484313"/>
            <a:ext cx="9936163" cy="2376487"/>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e-AT"/>
          </a:p>
        </p:txBody>
      </p:sp>
      <p:sp>
        <p:nvSpPr>
          <p:cNvPr id="9220" name="Titel 1"/>
          <p:cNvSpPr>
            <a:spLocks noGrp="1"/>
          </p:cNvSpPr>
          <p:nvPr>
            <p:ph type="title"/>
          </p:nvPr>
        </p:nvSpPr>
        <p:spPr>
          <a:xfrm>
            <a:off x="514350" y="115888"/>
            <a:ext cx="9258300" cy="1143000"/>
          </a:xfrm>
        </p:spPr>
        <p:txBody>
          <a:bodyPr/>
          <a:lstStyle/>
          <a:p>
            <a:pPr eaLnBrk="1" hangingPunct="1"/>
            <a:r>
              <a:rPr lang="de-AT" sz="4000" b="1" smtClean="0">
                <a:solidFill>
                  <a:srgbClr val="0000FF"/>
                </a:solidFill>
              </a:rPr>
              <a:t>Existing bleeding scores</a:t>
            </a:r>
          </a:p>
        </p:txBody>
      </p:sp>
      <p:sp>
        <p:nvSpPr>
          <p:cNvPr id="3" name="Inhaltsplatzhalter 2"/>
          <p:cNvSpPr>
            <a:spLocks noGrp="1"/>
          </p:cNvSpPr>
          <p:nvPr>
            <p:ph idx="1"/>
          </p:nvPr>
        </p:nvSpPr>
        <p:spPr>
          <a:xfrm>
            <a:off x="463550" y="1600200"/>
            <a:ext cx="9772650" cy="4852988"/>
          </a:xfrm>
        </p:spPr>
        <p:txBody>
          <a:bodyPr rtlCol="0">
            <a:normAutofit fontScale="92500" lnSpcReduction="20000"/>
          </a:bodyPr>
          <a:lstStyle/>
          <a:p>
            <a:pPr eaLnBrk="1" fontAlgn="auto" hangingPunct="1">
              <a:spcAft>
                <a:spcPts val="0"/>
              </a:spcAft>
              <a:defRPr/>
            </a:pPr>
            <a:r>
              <a:rPr lang="de-AT" dirty="0" smtClean="0"/>
              <a:t>TIMI	</a:t>
            </a:r>
            <a:r>
              <a:rPr lang="de-AT" sz="2800" i="1" dirty="0" smtClean="0"/>
              <a:t>Laboratory-</a:t>
            </a:r>
            <a:r>
              <a:rPr lang="de-AT" sz="2800" i="1" dirty="0" err="1" smtClean="0"/>
              <a:t>based</a:t>
            </a:r>
            <a:r>
              <a:rPr lang="de-AT" sz="2800" i="1" dirty="0" smtClean="0"/>
              <a:t> (</a:t>
            </a:r>
            <a:r>
              <a:rPr lang="de-AT" sz="2800" i="1" dirty="0" err="1"/>
              <a:t>h</a:t>
            </a:r>
            <a:r>
              <a:rPr lang="de-AT" sz="2800" i="1" dirty="0" err="1" smtClean="0"/>
              <a:t>emoglobin</a:t>
            </a:r>
            <a:r>
              <a:rPr lang="de-AT" sz="2800" i="1" dirty="0" smtClean="0"/>
              <a:t>, </a:t>
            </a:r>
            <a:r>
              <a:rPr lang="de-AT" sz="2800" i="1" dirty="0" err="1" smtClean="0"/>
              <a:t>hematocrit</a:t>
            </a:r>
            <a:r>
              <a:rPr lang="de-AT" sz="2800" i="1" dirty="0" smtClean="0"/>
              <a:t> </a:t>
            </a:r>
            <a:r>
              <a:rPr lang="de-AT" sz="2800" i="1" dirty="0" err="1" smtClean="0"/>
              <a:t>decrease</a:t>
            </a:r>
            <a:r>
              <a:rPr lang="de-AT" sz="2800" i="1" dirty="0" smtClean="0"/>
              <a:t>) </a:t>
            </a:r>
          </a:p>
          <a:p>
            <a:pPr eaLnBrk="1" fontAlgn="auto" hangingPunct="1">
              <a:spcAft>
                <a:spcPts val="0"/>
              </a:spcAft>
              <a:defRPr/>
            </a:pPr>
            <a:r>
              <a:rPr lang="de-AT" dirty="0" smtClean="0"/>
              <a:t>GUSTO	</a:t>
            </a:r>
            <a:r>
              <a:rPr lang="de-AT" sz="2800" i="1" dirty="0" smtClean="0"/>
              <a:t>Clinical (</a:t>
            </a:r>
            <a:r>
              <a:rPr lang="de-AT" sz="2800" i="1" dirty="0" err="1" smtClean="0"/>
              <a:t>severity</a:t>
            </a:r>
            <a:r>
              <a:rPr lang="de-AT" sz="2800" i="1" dirty="0" smtClean="0"/>
              <a:t>)-</a:t>
            </a:r>
            <a:r>
              <a:rPr lang="de-AT" sz="2800" i="1" dirty="0" err="1" smtClean="0"/>
              <a:t>based</a:t>
            </a:r>
            <a:endParaRPr lang="de-AT" sz="2800" i="1" dirty="0" smtClean="0"/>
          </a:p>
          <a:p>
            <a:pPr eaLnBrk="1" fontAlgn="auto" hangingPunct="1">
              <a:spcAft>
                <a:spcPts val="0"/>
              </a:spcAft>
              <a:defRPr/>
            </a:pPr>
            <a:r>
              <a:rPr lang="de-AT" dirty="0" smtClean="0"/>
              <a:t>GRACE	</a:t>
            </a:r>
            <a:r>
              <a:rPr lang="de-AT" sz="2800" i="1" dirty="0" err="1" smtClean="0"/>
              <a:t>Simplified</a:t>
            </a:r>
            <a:r>
              <a:rPr lang="de-AT" sz="2800" dirty="0" smtClean="0"/>
              <a:t> </a:t>
            </a:r>
            <a:r>
              <a:rPr lang="de-AT" sz="2800" i="1" dirty="0" err="1"/>
              <a:t>l</a:t>
            </a:r>
            <a:r>
              <a:rPr lang="de-AT" sz="2800" i="1" dirty="0" err="1" smtClean="0"/>
              <a:t>aboratory</a:t>
            </a:r>
            <a:r>
              <a:rPr lang="de-AT" sz="2800" i="1" dirty="0" smtClean="0"/>
              <a:t> </a:t>
            </a:r>
            <a:r>
              <a:rPr lang="de-AT" sz="2800" i="1" dirty="0" err="1" smtClean="0"/>
              <a:t>and</a:t>
            </a:r>
            <a:r>
              <a:rPr lang="de-AT" sz="2800" i="1" dirty="0" smtClean="0"/>
              <a:t> </a:t>
            </a:r>
            <a:r>
              <a:rPr lang="de-AT" sz="2800" i="1" dirty="0" err="1" smtClean="0"/>
              <a:t>clinical</a:t>
            </a:r>
            <a:endParaRPr lang="de-AT" sz="2800" i="1" dirty="0" smtClean="0"/>
          </a:p>
          <a:p>
            <a:pPr eaLnBrk="1" fontAlgn="auto" hangingPunct="1">
              <a:spcAft>
                <a:spcPts val="0"/>
              </a:spcAft>
              <a:defRPr/>
            </a:pPr>
            <a:r>
              <a:rPr lang="de-AT" dirty="0" smtClean="0"/>
              <a:t>CURE	</a:t>
            </a:r>
            <a:r>
              <a:rPr lang="de-AT" sz="2800" i="1" dirty="0" smtClean="0"/>
              <a:t>Major</a:t>
            </a:r>
            <a:r>
              <a:rPr lang="de-AT" sz="2800" i="1" dirty="0"/>
              <a:t>/ </a:t>
            </a:r>
            <a:r>
              <a:rPr lang="de-AT" sz="2800" i="1" dirty="0" err="1" smtClean="0"/>
              <a:t>minor</a:t>
            </a:r>
            <a:r>
              <a:rPr lang="de-AT" sz="2800" i="1" dirty="0" smtClean="0"/>
              <a:t> (</a:t>
            </a:r>
            <a:r>
              <a:rPr lang="de-AT" sz="2800" i="1" dirty="0" err="1" smtClean="0"/>
              <a:t>combined</a:t>
            </a:r>
            <a:r>
              <a:rPr lang="de-AT" sz="2800" i="1" dirty="0" smtClean="0"/>
              <a:t> </a:t>
            </a:r>
            <a:r>
              <a:rPr lang="de-AT" sz="2800" i="1" dirty="0" err="1" smtClean="0"/>
              <a:t>clin</a:t>
            </a:r>
            <a:r>
              <a:rPr lang="de-AT" sz="2800" i="1" dirty="0" smtClean="0"/>
              <a:t>. + lab)</a:t>
            </a:r>
            <a:endParaRPr lang="de-AT" sz="2800" dirty="0" smtClean="0"/>
          </a:p>
          <a:p>
            <a:pPr eaLnBrk="1" fontAlgn="auto" hangingPunct="1">
              <a:spcAft>
                <a:spcPts val="0"/>
              </a:spcAft>
              <a:defRPr/>
            </a:pPr>
            <a:r>
              <a:rPr lang="de-AT" dirty="0" smtClean="0"/>
              <a:t>ACUITY	</a:t>
            </a:r>
            <a:r>
              <a:rPr lang="de-AT" sz="2800" i="1" dirty="0" smtClean="0"/>
              <a:t>Major (</a:t>
            </a:r>
            <a:r>
              <a:rPr lang="de-AT" sz="2800" i="1" dirty="0" err="1" smtClean="0"/>
              <a:t>intracranial</a:t>
            </a:r>
            <a:r>
              <a:rPr lang="de-AT" sz="2800" i="1" dirty="0" smtClean="0"/>
              <a:t>/-</a:t>
            </a:r>
            <a:r>
              <a:rPr lang="de-AT" sz="2800" i="1" dirty="0" err="1" smtClean="0"/>
              <a:t>ocular</a:t>
            </a:r>
            <a:r>
              <a:rPr lang="de-AT" sz="2800" i="1" dirty="0" smtClean="0"/>
              <a:t>, access-site, </a:t>
            </a:r>
            <a:r>
              <a:rPr lang="de-AT" sz="2800" i="1" dirty="0" err="1" smtClean="0"/>
              <a:t>retroperit</a:t>
            </a:r>
            <a:r>
              <a:rPr lang="de-AT" sz="2800" i="1" dirty="0" smtClean="0"/>
              <a:t>.), lab</a:t>
            </a:r>
            <a:endParaRPr lang="de-AT" i="1" dirty="0" smtClean="0"/>
          </a:p>
          <a:p>
            <a:pPr eaLnBrk="1" fontAlgn="auto" hangingPunct="1">
              <a:spcAft>
                <a:spcPts val="0"/>
              </a:spcAft>
              <a:defRPr/>
            </a:pPr>
            <a:r>
              <a:rPr lang="de-AT" dirty="0" smtClean="0"/>
              <a:t>REPLACE-2</a:t>
            </a:r>
          </a:p>
          <a:p>
            <a:pPr eaLnBrk="1" fontAlgn="auto" hangingPunct="1">
              <a:spcAft>
                <a:spcPts val="0"/>
              </a:spcAft>
              <a:defRPr/>
            </a:pPr>
            <a:r>
              <a:rPr lang="de-AT" dirty="0" smtClean="0"/>
              <a:t>ISAR-REACT 3</a:t>
            </a:r>
          </a:p>
          <a:p>
            <a:pPr eaLnBrk="1" fontAlgn="auto" hangingPunct="1">
              <a:spcAft>
                <a:spcPts val="0"/>
              </a:spcAft>
              <a:defRPr/>
            </a:pPr>
            <a:r>
              <a:rPr lang="de-AT" dirty="0" smtClean="0"/>
              <a:t>PLATO</a:t>
            </a:r>
          </a:p>
          <a:p>
            <a:pPr eaLnBrk="1" fontAlgn="auto" hangingPunct="1">
              <a:spcAft>
                <a:spcPts val="0"/>
              </a:spcAft>
              <a:defRPr/>
            </a:pPr>
            <a:r>
              <a:rPr lang="de-AT" dirty="0" smtClean="0"/>
              <a:t>STEEPLE</a:t>
            </a:r>
          </a:p>
          <a:p>
            <a:pPr eaLnBrk="1" fontAlgn="auto" hangingPunct="1">
              <a:spcAft>
                <a:spcPts val="0"/>
              </a:spcAft>
              <a:defRPr/>
            </a:pPr>
            <a:r>
              <a:rPr lang="de-AT" dirty="0" smtClean="0"/>
              <a:t>CURRENT-OASIS</a:t>
            </a:r>
            <a:endParaRPr lang="de-AT" dirty="0"/>
          </a:p>
        </p:txBody>
      </p:sp>
      <p:cxnSp>
        <p:nvCxnSpPr>
          <p:cNvPr id="4" name="Gerade Verbindung 3"/>
          <p:cNvCxnSpPr/>
          <p:nvPr/>
        </p:nvCxnSpPr>
        <p:spPr>
          <a:xfrm>
            <a:off x="247650" y="1268413"/>
            <a:ext cx="9720263" cy="0"/>
          </a:xfrm>
          <a:prstGeom prst="line">
            <a:avLst/>
          </a:prstGeom>
          <a:ln w="38100">
            <a:solidFill>
              <a:srgbClr val="C00000"/>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7" name="Textfeld 6"/>
          <p:cNvSpPr txBox="1">
            <a:spLocks noChangeArrowheads="1"/>
          </p:cNvSpPr>
          <p:nvPr/>
        </p:nvSpPr>
        <p:spPr bwMode="auto">
          <a:xfrm>
            <a:off x="7702550" y="2349500"/>
            <a:ext cx="2027238" cy="830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de-AT" sz="2400" b="1">
                <a:solidFill>
                  <a:srgbClr val="FF0000"/>
                </a:solidFill>
                <a:latin typeface="Calibri" pitchFamily="34" charset="0"/>
              </a:rPr>
              <a:t>Thrombolysis/</a:t>
            </a:r>
          </a:p>
          <a:p>
            <a:pPr algn="ctr" eaLnBrk="1" hangingPunct="1"/>
            <a:r>
              <a:rPr lang="de-AT" sz="2400" b="1">
                <a:solidFill>
                  <a:srgbClr val="FF0000"/>
                </a:solidFill>
                <a:latin typeface="Calibri" pitchFamily="34" charset="0"/>
              </a:rPr>
              <a:t>conservative</a:t>
            </a:r>
          </a:p>
        </p:txBody>
      </p:sp>
      <p:sp>
        <p:nvSpPr>
          <p:cNvPr id="8" name="Textfeld 7"/>
          <p:cNvSpPr txBox="1">
            <a:spLocks noChangeArrowheads="1"/>
          </p:cNvSpPr>
          <p:nvPr/>
        </p:nvSpPr>
        <p:spPr bwMode="auto">
          <a:xfrm>
            <a:off x="5246688" y="4581525"/>
            <a:ext cx="1658937" cy="522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de-AT" sz="2800" b="1">
                <a:solidFill>
                  <a:srgbClr val="FF0000"/>
                </a:solidFill>
                <a:latin typeface="Calibri" pitchFamily="34" charset="0"/>
              </a:rPr>
              <a:t>PCI-based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P spid="7"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el 1"/>
          <p:cNvSpPr>
            <a:spLocks noGrp="1"/>
          </p:cNvSpPr>
          <p:nvPr>
            <p:ph type="title"/>
          </p:nvPr>
        </p:nvSpPr>
        <p:spPr/>
        <p:txBody>
          <a:bodyPr/>
          <a:lstStyle/>
          <a:p>
            <a:pPr eaLnBrk="1" hangingPunct="1"/>
            <a:r>
              <a:rPr lang="de-AT" b="1" smtClean="0">
                <a:solidFill>
                  <a:srgbClr val="0000FF"/>
                </a:solidFill>
              </a:rPr>
              <a:t>Rationale for a new bleeding definition</a:t>
            </a:r>
          </a:p>
        </p:txBody>
      </p:sp>
      <p:sp>
        <p:nvSpPr>
          <p:cNvPr id="3" name="Inhaltsplatzhalter 2"/>
          <p:cNvSpPr>
            <a:spLocks noGrp="1"/>
          </p:cNvSpPr>
          <p:nvPr>
            <p:ph idx="1"/>
          </p:nvPr>
        </p:nvSpPr>
        <p:spPr>
          <a:xfrm>
            <a:off x="514350" y="1600200"/>
            <a:ext cx="9525000" cy="4525963"/>
          </a:xfrm>
        </p:spPr>
        <p:txBody>
          <a:bodyPr rtlCol="0">
            <a:normAutofit/>
          </a:bodyPr>
          <a:lstStyle/>
          <a:p>
            <a:pPr eaLnBrk="1" fontAlgn="auto" hangingPunct="1">
              <a:spcAft>
                <a:spcPts val="0"/>
              </a:spcAft>
              <a:defRPr/>
            </a:pPr>
            <a:r>
              <a:rPr lang="de-AT" dirty="0" err="1" smtClean="0"/>
              <a:t>Increased</a:t>
            </a:r>
            <a:r>
              <a:rPr lang="de-AT" dirty="0" smtClean="0"/>
              <a:t> </a:t>
            </a:r>
            <a:r>
              <a:rPr lang="de-AT" dirty="0" err="1" smtClean="0"/>
              <a:t>importance</a:t>
            </a:r>
            <a:r>
              <a:rPr lang="de-AT" dirty="0" smtClean="0"/>
              <a:t> </a:t>
            </a:r>
            <a:r>
              <a:rPr lang="de-AT" dirty="0" err="1" smtClean="0"/>
              <a:t>of</a:t>
            </a:r>
            <a:r>
              <a:rPr lang="de-AT" dirty="0" smtClean="0"/>
              <a:t> </a:t>
            </a:r>
            <a:r>
              <a:rPr lang="de-AT" dirty="0" err="1" smtClean="0"/>
              <a:t>bleeding</a:t>
            </a:r>
            <a:r>
              <a:rPr lang="de-AT" dirty="0" smtClean="0"/>
              <a:t> </a:t>
            </a:r>
            <a:r>
              <a:rPr lang="de-AT" dirty="0" err="1" smtClean="0"/>
              <a:t>as</a:t>
            </a:r>
            <a:r>
              <a:rPr lang="de-AT" dirty="0" smtClean="0"/>
              <a:t> </a:t>
            </a:r>
            <a:r>
              <a:rPr lang="de-AT" dirty="0" err="1" smtClean="0"/>
              <a:t>prognostic</a:t>
            </a:r>
            <a:r>
              <a:rPr lang="de-AT" dirty="0" smtClean="0"/>
              <a:t> </a:t>
            </a:r>
            <a:r>
              <a:rPr lang="de-AT" dirty="0" err="1" smtClean="0"/>
              <a:t>factor</a:t>
            </a:r>
            <a:endParaRPr lang="de-AT" dirty="0" smtClean="0"/>
          </a:p>
          <a:p>
            <a:pPr eaLnBrk="1" fontAlgn="auto" hangingPunct="1">
              <a:spcAft>
                <a:spcPts val="0"/>
              </a:spcAft>
              <a:defRPr/>
            </a:pPr>
            <a:r>
              <a:rPr lang="de-AT" dirty="0" smtClean="0"/>
              <a:t>Need </a:t>
            </a:r>
            <a:r>
              <a:rPr lang="de-AT" dirty="0" err="1" smtClean="0"/>
              <a:t>for</a:t>
            </a:r>
            <a:r>
              <a:rPr lang="de-AT" dirty="0" smtClean="0"/>
              <a:t> </a:t>
            </a:r>
            <a:r>
              <a:rPr lang="de-AT" dirty="0" err="1" smtClean="0"/>
              <a:t>assessment</a:t>
            </a:r>
            <a:r>
              <a:rPr lang="de-AT" dirty="0" smtClean="0"/>
              <a:t> </a:t>
            </a:r>
            <a:r>
              <a:rPr lang="de-AT" dirty="0" err="1" smtClean="0"/>
              <a:t>of</a:t>
            </a:r>
            <a:r>
              <a:rPr lang="de-AT" dirty="0" smtClean="0"/>
              <a:t> </a:t>
            </a:r>
            <a:r>
              <a:rPr lang="de-AT" dirty="0" err="1" smtClean="0"/>
              <a:t>bleeding</a:t>
            </a:r>
            <a:r>
              <a:rPr lang="de-AT" dirty="0" smtClean="0"/>
              <a:t> in RCTs </a:t>
            </a:r>
            <a:r>
              <a:rPr lang="de-AT" dirty="0" err="1" smtClean="0"/>
              <a:t>and</a:t>
            </a:r>
            <a:r>
              <a:rPr lang="de-AT" dirty="0" smtClean="0"/>
              <a:t> </a:t>
            </a:r>
            <a:r>
              <a:rPr lang="de-AT" dirty="0" err="1" smtClean="0"/>
              <a:t>registries</a:t>
            </a:r>
            <a:endParaRPr lang="de-AT" dirty="0" smtClean="0"/>
          </a:p>
          <a:p>
            <a:pPr eaLnBrk="1" fontAlgn="auto" hangingPunct="1">
              <a:spcAft>
                <a:spcPts val="0"/>
              </a:spcAft>
              <a:defRPr/>
            </a:pPr>
            <a:r>
              <a:rPr lang="de-AT" dirty="0" smtClean="0"/>
              <a:t>Lack </a:t>
            </a:r>
            <a:r>
              <a:rPr lang="de-AT" dirty="0" err="1" smtClean="0"/>
              <a:t>of</a:t>
            </a:r>
            <a:r>
              <a:rPr lang="de-AT" dirty="0" smtClean="0"/>
              <a:t> </a:t>
            </a:r>
            <a:r>
              <a:rPr lang="de-AT" dirty="0" err="1" smtClean="0"/>
              <a:t>comparability</a:t>
            </a:r>
            <a:r>
              <a:rPr lang="de-AT" dirty="0" smtClean="0"/>
              <a:t> </a:t>
            </a:r>
          </a:p>
          <a:p>
            <a:pPr eaLnBrk="1" fontAlgn="auto" hangingPunct="1">
              <a:spcAft>
                <a:spcPts val="0"/>
              </a:spcAft>
              <a:defRPr/>
            </a:pPr>
            <a:r>
              <a:rPr lang="de-AT" dirty="0" smtClean="0"/>
              <a:t>Need </a:t>
            </a:r>
            <a:r>
              <a:rPr lang="de-AT" dirty="0" err="1" smtClean="0"/>
              <a:t>for</a:t>
            </a:r>
            <a:r>
              <a:rPr lang="de-AT" dirty="0" smtClean="0"/>
              <a:t> </a:t>
            </a:r>
            <a:r>
              <a:rPr lang="de-AT" dirty="0" err="1" smtClean="0"/>
              <a:t>standardized</a:t>
            </a:r>
            <a:r>
              <a:rPr lang="de-AT" dirty="0" smtClean="0"/>
              <a:t> </a:t>
            </a:r>
            <a:r>
              <a:rPr lang="de-AT" dirty="0" err="1" smtClean="0"/>
              <a:t>definitions</a:t>
            </a:r>
            <a:r>
              <a:rPr lang="de-AT" dirty="0" smtClean="0"/>
              <a:t> </a:t>
            </a:r>
            <a:r>
              <a:rPr lang="de-AT" dirty="0" err="1" smtClean="0"/>
              <a:t>to</a:t>
            </a:r>
            <a:r>
              <a:rPr lang="de-AT" dirty="0" smtClean="0"/>
              <a:t> </a:t>
            </a:r>
            <a:r>
              <a:rPr lang="de-AT" dirty="0" err="1" smtClean="0"/>
              <a:t>avoid</a:t>
            </a:r>
            <a:r>
              <a:rPr lang="de-AT" dirty="0" smtClean="0"/>
              <a:t> </a:t>
            </a:r>
            <a:r>
              <a:rPr lang="de-AT" dirty="0" err="1" smtClean="0"/>
              <a:t>erroneous</a:t>
            </a:r>
            <a:endParaRPr lang="de-AT" dirty="0" smtClean="0"/>
          </a:p>
          <a:p>
            <a:pPr marL="0" indent="0" eaLnBrk="1" fontAlgn="auto" hangingPunct="1">
              <a:spcAft>
                <a:spcPts val="0"/>
              </a:spcAft>
              <a:buFont typeface="Arial" pitchFamily="34" charset="0"/>
              <a:buNone/>
              <a:defRPr/>
            </a:pPr>
            <a:r>
              <a:rPr lang="de-AT" dirty="0" smtClean="0"/>
              <a:t>   </a:t>
            </a:r>
            <a:r>
              <a:rPr lang="de-AT" dirty="0" err="1" smtClean="0"/>
              <a:t>conclusions</a:t>
            </a:r>
            <a:r>
              <a:rPr lang="de-AT" dirty="0" smtClean="0"/>
              <a:t> </a:t>
            </a:r>
          </a:p>
          <a:p>
            <a:pPr lvl="1" eaLnBrk="1" fontAlgn="auto" hangingPunct="1">
              <a:spcAft>
                <a:spcPts val="0"/>
              </a:spcAft>
              <a:defRPr/>
            </a:pPr>
            <a:r>
              <a:rPr lang="de-AT" dirty="0" err="1" smtClean="0"/>
              <a:t>regarding</a:t>
            </a:r>
            <a:r>
              <a:rPr lang="de-AT" dirty="0" smtClean="0"/>
              <a:t> </a:t>
            </a:r>
            <a:r>
              <a:rPr lang="de-AT" dirty="0" err="1" smtClean="0"/>
              <a:t>safety</a:t>
            </a:r>
            <a:r>
              <a:rPr lang="de-AT" dirty="0" smtClean="0"/>
              <a:t> </a:t>
            </a:r>
            <a:r>
              <a:rPr lang="de-AT" dirty="0" err="1" smtClean="0"/>
              <a:t>of</a:t>
            </a:r>
            <a:r>
              <a:rPr lang="de-AT" dirty="0" smtClean="0"/>
              <a:t> a </a:t>
            </a:r>
            <a:r>
              <a:rPr lang="de-AT" dirty="0" err="1" smtClean="0"/>
              <a:t>given</a:t>
            </a:r>
            <a:r>
              <a:rPr lang="de-AT" dirty="0" smtClean="0"/>
              <a:t> </a:t>
            </a:r>
            <a:r>
              <a:rPr lang="de-AT" dirty="0" err="1" smtClean="0"/>
              <a:t>agent</a:t>
            </a:r>
            <a:endParaRPr lang="de-AT" dirty="0" smtClean="0"/>
          </a:p>
          <a:p>
            <a:pPr lvl="1" eaLnBrk="1" fontAlgn="auto" hangingPunct="1">
              <a:spcAft>
                <a:spcPts val="0"/>
              </a:spcAft>
              <a:defRPr/>
            </a:pPr>
            <a:r>
              <a:rPr lang="de-AT" dirty="0" err="1" smtClean="0"/>
              <a:t>regarding</a:t>
            </a:r>
            <a:r>
              <a:rPr lang="de-AT" dirty="0" smtClean="0"/>
              <a:t> </a:t>
            </a:r>
            <a:r>
              <a:rPr lang="de-AT" dirty="0" err="1" smtClean="0"/>
              <a:t>superiority</a:t>
            </a:r>
            <a:r>
              <a:rPr lang="de-AT" dirty="0" smtClean="0"/>
              <a:t> </a:t>
            </a:r>
            <a:r>
              <a:rPr lang="de-AT" dirty="0" err="1" smtClean="0"/>
              <a:t>of</a:t>
            </a:r>
            <a:r>
              <a:rPr lang="de-AT" dirty="0" smtClean="0"/>
              <a:t> </a:t>
            </a:r>
            <a:r>
              <a:rPr lang="de-AT" dirty="0" err="1" smtClean="0"/>
              <a:t>one</a:t>
            </a:r>
            <a:r>
              <a:rPr lang="de-AT" dirty="0" smtClean="0"/>
              <a:t> </a:t>
            </a:r>
            <a:r>
              <a:rPr lang="de-AT" dirty="0" err="1" smtClean="0"/>
              <a:t>agent</a:t>
            </a:r>
            <a:r>
              <a:rPr lang="de-AT" dirty="0" smtClean="0"/>
              <a:t> </a:t>
            </a:r>
            <a:r>
              <a:rPr lang="de-AT" dirty="0" err="1" smtClean="0"/>
              <a:t>over</a:t>
            </a:r>
            <a:r>
              <a:rPr lang="de-AT" dirty="0" smtClean="0"/>
              <a:t> </a:t>
            </a:r>
            <a:r>
              <a:rPr lang="de-AT" dirty="0" err="1" smtClean="0"/>
              <a:t>another</a:t>
            </a:r>
            <a:endParaRPr lang="de-AT"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14350" y="439738"/>
            <a:ext cx="9258300" cy="1143000"/>
          </a:xfrm>
        </p:spPr>
        <p:txBody>
          <a:bodyPr rtlCol="0">
            <a:normAutofit fontScale="90000"/>
          </a:bodyPr>
          <a:lstStyle/>
          <a:p>
            <a:pPr eaLnBrk="1" fontAlgn="auto" hangingPunct="1">
              <a:spcAft>
                <a:spcPts val="0"/>
              </a:spcAft>
              <a:defRPr/>
            </a:pPr>
            <a:r>
              <a:rPr lang="de-AT" sz="4000" b="1" dirty="0" smtClean="0">
                <a:solidFill>
                  <a:srgbClr val="0000FF"/>
                </a:solidFill>
              </a:rPr>
              <a:t>BARC </a:t>
            </a:r>
            <a:r>
              <a:rPr lang="de-AT" sz="3600" dirty="0" smtClean="0">
                <a:solidFill>
                  <a:srgbClr val="0000FF"/>
                </a:solidFill>
              </a:rPr>
              <a:t>(</a:t>
            </a:r>
            <a:r>
              <a:rPr lang="de-AT" sz="3600" dirty="0" err="1">
                <a:solidFill>
                  <a:srgbClr val="0000FF"/>
                </a:solidFill>
              </a:rPr>
              <a:t>Bleeding</a:t>
            </a:r>
            <a:r>
              <a:rPr lang="de-AT" sz="3600" dirty="0">
                <a:solidFill>
                  <a:srgbClr val="0000FF"/>
                </a:solidFill>
              </a:rPr>
              <a:t> Academic Research </a:t>
            </a:r>
            <a:r>
              <a:rPr lang="de-AT" sz="3600" dirty="0" err="1" smtClean="0">
                <a:solidFill>
                  <a:srgbClr val="0000FF"/>
                </a:solidFill>
              </a:rPr>
              <a:t>Consortium</a:t>
            </a:r>
            <a:r>
              <a:rPr lang="de-AT" sz="3600" dirty="0" smtClean="0">
                <a:solidFill>
                  <a:srgbClr val="0000FF"/>
                </a:solidFill>
              </a:rPr>
              <a:t>) </a:t>
            </a:r>
            <a:r>
              <a:rPr lang="de-AT" sz="4000" dirty="0" err="1" smtClean="0">
                <a:solidFill>
                  <a:srgbClr val="0000FF"/>
                </a:solidFill>
              </a:rPr>
              <a:t>definitions</a:t>
            </a:r>
            <a:r>
              <a:rPr lang="de-AT" sz="4000" dirty="0" smtClean="0">
                <a:solidFill>
                  <a:srgbClr val="0000FF"/>
                </a:solidFill>
              </a:rPr>
              <a:t>, </a:t>
            </a:r>
            <a:r>
              <a:rPr lang="de-AT" sz="3100" dirty="0" smtClean="0">
                <a:solidFill>
                  <a:srgbClr val="0000FF"/>
                </a:solidFill>
              </a:rPr>
              <a:t>Mehran et al, </a:t>
            </a:r>
            <a:r>
              <a:rPr lang="de-AT" sz="3100" dirty="0" err="1" smtClean="0">
                <a:solidFill>
                  <a:srgbClr val="0000FF"/>
                </a:solidFill>
              </a:rPr>
              <a:t>Circulation</a:t>
            </a:r>
            <a:r>
              <a:rPr lang="de-AT" sz="3100" dirty="0">
                <a:solidFill>
                  <a:srgbClr val="0000FF"/>
                </a:solidFill>
              </a:rPr>
              <a:t> 2011;123:2736-2747</a:t>
            </a:r>
            <a:r>
              <a:rPr lang="de-AT" dirty="0" smtClean="0">
                <a:solidFill>
                  <a:srgbClr val="0000FF"/>
                </a:solidFill>
              </a:rPr>
              <a:t/>
            </a:r>
            <a:br>
              <a:rPr lang="de-AT" dirty="0" smtClean="0">
                <a:solidFill>
                  <a:srgbClr val="0000FF"/>
                </a:solidFill>
              </a:rPr>
            </a:br>
            <a:endParaRPr lang="de-AT" dirty="0">
              <a:solidFill>
                <a:srgbClr val="0000FF"/>
              </a:solidFill>
            </a:endParaRPr>
          </a:p>
        </p:txBody>
      </p:sp>
      <p:sp>
        <p:nvSpPr>
          <p:cNvPr id="3" name="Inhaltsplatzhalter 2"/>
          <p:cNvSpPr>
            <a:spLocks noGrp="1"/>
          </p:cNvSpPr>
          <p:nvPr>
            <p:ph idx="1"/>
          </p:nvPr>
        </p:nvSpPr>
        <p:spPr/>
        <p:txBody>
          <a:bodyPr rtlCol="0">
            <a:normAutofit fontScale="92500" lnSpcReduction="10000"/>
          </a:bodyPr>
          <a:lstStyle/>
          <a:p>
            <a:pPr eaLnBrk="1" fontAlgn="auto" hangingPunct="1">
              <a:spcAft>
                <a:spcPts val="0"/>
              </a:spcAft>
              <a:defRPr/>
            </a:pPr>
            <a:r>
              <a:rPr lang="de-AT" b="1" dirty="0" smtClean="0">
                <a:solidFill>
                  <a:srgbClr val="0000FF"/>
                </a:solidFill>
              </a:rPr>
              <a:t>Type 0</a:t>
            </a:r>
            <a:r>
              <a:rPr lang="de-AT" dirty="0" smtClean="0"/>
              <a:t>: </a:t>
            </a:r>
            <a:r>
              <a:rPr lang="de-AT" dirty="0" err="1" smtClean="0"/>
              <a:t>no</a:t>
            </a:r>
            <a:r>
              <a:rPr lang="de-AT" dirty="0" smtClean="0"/>
              <a:t> </a:t>
            </a:r>
            <a:r>
              <a:rPr lang="de-AT" dirty="0" err="1" smtClean="0"/>
              <a:t>evidence</a:t>
            </a:r>
            <a:r>
              <a:rPr lang="de-AT" dirty="0" smtClean="0"/>
              <a:t> </a:t>
            </a:r>
            <a:r>
              <a:rPr lang="de-AT" dirty="0" err="1" smtClean="0"/>
              <a:t>of</a:t>
            </a:r>
            <a:r>
              <a:rPr lang="de-AT" dirty="0" smtClean="0"/>
              <a:t> </a:t>
            </a:r>
            <a:r>
              <a:rPr lang="de-AT" dirty="0" err="1" smtClean="0"/>
              <a:t>bleeding</a:t>
            </a:r>
            <a:endParaRPr lang="de-AT" dirty="0" smtClean="0"/>
          </a:p>
          <a:p>
            <a:pPr eaLnBrk="1" fontAlgn="auto" hangingPunct="1">
              <a:spcAft>
                <a:spcPts val="0"/>
              </a:spcAft>
              <a:defRPr/>
            </a:pPr>
            <a:r>
              <a:rPr lang="de-AT" b="1" dirty="0" smtClean="0">
                <a:solidFill>
                  <a:srgbClr val="0000FF"/>
                </a:solidFill>
              </a:rPr>
              <a:t>Type 1</a:t>
            </a:r>
            <a:r>
              <a:rPr lang="de-AT" dirty="0" smtClean="0"/>
              <a:t>: </a:t>
            </a:r>
            <a:r>
              <a:rPr lang="de-AT" dirty="0" err="1" smtClean="0"/>
              <a:t>bleeding</a:t>
            </a:r>
            <a:r>
              <a:rPr lang="de-AT" dirty="0" smtClean="0"/>
              <a:t> </a:t>
            </a:r>
            <a:r>
              <a:rPr lang="de-AT" dirty="0" err="1" smtClean="0"/>
              <a:t>that</a:t>
            </a:r>
            <a:r>
              <a:rPr lang="de-AT" dirty="0" smtClean="0"/>
              <a:t> </a:t>
            </a:r>
            <a:r>
              <a:rPr lang="de-AT" dirty="0" err="1" smtClean="0"/>
              <a:t>is</a:t>
            </a:r>
            <a:r>
              <a:rPr lang="de-AT" dirty="0" smtClean="0"/>
              <a:t> not </a:t>
            </a:r>
            <a:r>
              <a:rPr lang="de-AT" dirty="0" err="1" smtClean="0"/>
              <a:t>actionable</a:t>
            </a:r>
            <a:r>
              <a:rPr lang="de-AT" dirty="0" smtClean="0"/>
              <a:t>, </a:t>
            </a:r>
            <a:r>
              <a:rPr lang="de-AT" dirty="0" err="1" smtClean="0"/>
              <a:t>without</a:t>
            </a:r>
            <a:r>
              <a:rPr lang="de-AT" dirty="0" smtClean="0"/>
              <a:t> </a:t>
            </a:r>
            <a:r>
              <a:rPr lang="de-AT" dirty="0" err="1" smtClean="0"/>
              <a:t>need</a:t>
            </a:r>
            <a:r>
              <a:rPr lang="de-AT" dirty="0" smtClean="0"/>
              <a:t> </a:t>
            </a:r>
            <a:r>
              <a:rPr lang="de-AT" dirty="0" err="1" smtClean="0"/>
              <a:t>for</a:t>
            </a:r>
            <a:r>
              <a:rPr lang="de-AT" dirty="0" smtClean="0"/>
              <a:t> </a:t>
            </a:r>
            <a:r>
              <a:rPr lang="de-AT" dirty="0" err="1" smtClean="0"/>
              <a:t>hospitalization</a:t>
            </a:r>
            <a:r>
              <a:rPr lang="de-AT" dirty="0" smtClean="0"/>
              <a:t> </a:t>
            </a:r>
            <a:r>
              <a:rPr lang="de-AT" dirty="0" err="1" smtClean="0"/>
              <a:t>or</a:t>
            </a:r>
            <a:r>
              <a:rPr lang="de-AT" dirty="0" smtClean="0"/>
              <a:t> </a:t>
            </a:r>
            <a:r>
              <a:rPr lang="de-AT" dirty="0" err="1" smtClean="0"/>
              <a:t>treatment</a:t>
            </a:r>
            <a:r>
              <a:rPr lang="de-AT" dirty="0" smtClean="0"/>
              <a:t> </a:t>
            </a:r>
            <a:r>
              <a:rPr lang="de-AT" sz="3000" dirty="0" smtClean="0"/>
              <a:t>(e.g. </a:t>
            </a:r>
            <a:r>
              <a:rPr lang="de-AT" sz="3000" dirty="0" err="1" smtClean="0"/>
              <a:t>bruising</a:t>
            </a:r>
            <a:r>
              <a:rPr lang="de-AT" sz="3000" dirty="0" smtClean="0"/>
              <a:t>, </a:t>
            </a:r>
            <a:r>
              <a:rPr lang="de-AT" sz="3000" dirty="0" err="1" smtClean="0"/>
              <a:t>hematoma</a:t>
            </a:r>
            <a:r>
              <a:rPr lang="de-AT" sz="3000" dirty="0" smtClean="0"/>
              <a:t>, </a:t>
            </a:r>
            <a:r>
              <a:rPr lang="de-AT" sz="3000" dirty="0" err="1" smtClean="0"/>
              <a:t>nosebleeds</a:t>
            </a:r>
            <a:r>
              <a:rPr lang="de-AT" sz="3000" dirty="0" smtClean="0"/>
              <a:t>, etc.)</a:t>
            </a:r>
          </a:p>
          <a:p>
            <a:pPr eaLnBrk="1" fontAlgn="auto" hangingPunct="1">
              <a:spcAft>
                <a:spcPts val="0"/>
              </a:spcAft>
              <a:defRPr/>
            </a:pPr>
            <a:r>
              <a:rPr lang="de-AT" b="1" dirty="0" smtClean="0">
                <a:solidFill>
                  <a:srgbClr val="0000FF"/>
                </a:solidFill>
              </a:rPr>
              <a:t>Type 2</a:t>
            </a:r>
            <a:r>
              <a:rPr lang="de-AT" dirty="0" smtClean="0"/>
              <a:t>: </a:t>
            </a:r>
            <a:r>
              <a:rPr lang="de-AT" dirty="0" err="1" smtClean="0"/>
              <a:t>any</a:t>
            </a:r>
            <a:r>
              <a:rPr lang="de-AT" dirty="0" smtClean="0"/>
              <a:t> </a:t>
            </a:r>
            <a:r>
              <a:rPr lang="de-AT" dirty="0" err="1" smtClean="0"/>
              <a:t>clinically</a:t>
            </a:r>
            <a:r>
              <a:rPr lang="de-AT" dirty="0" smtClean="0"/>
              <a:t> </a:t>
            </a:r>
            <a:r>
              <a:rPr lang="de-AT" dirty="0" err="1" smtClean="0"/>
              <a:t>overt</a:t>
            </a:r>
            <a:r>
              <a:rPr lang="de-AT" dirty="0" smtClean="0"/>
              <a:t> </a:t>
            </a:r>
            <a:r>
              <a:rPr lang="de-AT" dirty="0" err="1" smtClean="0"/>
              <a:t>sign</a:t>
            </a:r>
            <a:r>
              <a:rPr lang="de-AT" dirty="0" smtClean="0"/>
              <a:t> </a:t>
            </a:r>
            <a:r>
              <a:rPr lang="de-AT" dirty="0" err="1" smtClean="0"/>
              <a:t>of</a:t>
            </a:r>
            <a:r>
              <a:rPr lang="de-AT" dirty="0" smtClean="0"/>
              <a:t> </a:t>
            </a:r>
            <a:r>
              <a:rPr lang="de-AT" dirty="0" err="1" smtClean="0"/>
              <a:t>hemorrhage</a:t>
            </a:r>
            <a:r>
              <a:rPr lang="de-AT" dirty="0" smtClean="0"/>
              <a:t> </a:t>
            </a:r>
            <a:r>
              <a:rPr lang="de-AT" dirty="0" err="1" smtClean="0"/>
              <a:t>that</a:t>
            </a:r>
            <a:r>
              <a:rPr lang="de-AT" dirty="0" smtClean="0"/>
              <a:t> </a:t>
            </a:r>
            <a:r>
              <a:rPr lang="de-AT" dirty="0" err="1" smtClean="0"/>
              <a:t>is</a:t>
            </a:r>
            <a:r>
              <a:rPr lang="de-AT" dirty="0" smtClean="0"/>
              <a:t> </a:t>
            </a:r>
            <a:r>
              <a:rPr lang="de-AT" dirty="0" err="1" smtClean="0"/>
              <a:t>actionable</a:t>
            </a:r>
            <a:r>
              <a:rPr lang="de-AT" dirty="0" smtClean="0"/>
              <a:t> but </a:t>
            </a:r>
            <a:r>
              <a:rPr lang="de-AT" dirty="0" err="1" smtClean="0"/>
              <a:t>does</a:t>
            </a:r>
            <a:r>
              <a:rPr lang="de-AT" dirty="0" smtClean="0"/>
              <a:t> not </a:t>
            </a:r>
            <a:r>
              <a:rPr lang="de-AT" dirty="0" err="1" smtClean="0"/>
              <a:t>meet</a:t>
            </a:r>
            <a:r>
              <a:rPr lang="de-AT" dirty="0" smtClean="0"/>
              <a:t> </a:t>
            </a:r>
            <a:r>
              <a:rPr lang="de-AT" dirty="0" err="1" smtClean="0"/>
              <a:t>criteria</a:t>
            </a:r>
            <a:r>
              <a:rPr lang="de-AT" dirty="0" smtClean="0"/>
              <a:t> </a:t>
            </a:r>
            <a:r>
              <a:rPr lang="de-AT" dirty="0" err="1" smtClean="0"/>
              <a:t>for</a:t>
            </a:r>
            <a:r>
              <a:rPr lang="de-AT" dirty="0" smtClean="0"/>
              <a:t> type 3, 4 </a:t>
            </a:r>
            <a:r>
              <a:rPr lang="de-AT" dirty="0" err="1" smtClean="0"/>
              <a:t>or</a:t>
            </a:r>
            <a:r>
              <a:rPr lang="de-AT" dirty="0" smtClean="0"/>
              <a:t> 5. </a:t>
            </a:r>
            <a:r>
              <a:rPr lang="de-AT" i="1" dirty="0" smtClean="0"/>
              <a:t>Must </a:t>
            </a:r>
            <a:r>
              <a:rPr lang="de-AT" i="1" dirty="0" err="1" smtClean="0"/>
              <a:t>meet</a:t>
            </a:r>
            <a:r>
              <a:rPr lang="de-AT" i="1" dirty="0" smtClean="0"/>
              <a:t> </a:t>
            </a:r>
            <a:r>
              <a:rPr lang="de-AT" i="1" dirty="0" err="1" smtClean="0"/>
              <a:t>at</a:t>
            </a:r>
            <a:r>
              <a:rPr lang="de-AT" i="1" dirty="0" smtClean="0"/>
              <a:t> least 1 </a:t>
            </a:r>
            <a:r>
              <a:rPr lang="de-AT" i="1" dirty="0" err="1" smtClean="0"/>
              <a:t>of</a:t>
            </a:r>
            <a:r>
              <a:rPr lang="de-AT" i="1" dirty="0" smtClean="0"/>
              <a:t> </a:t>
            </a:r>
            <a:r>
              <a:rPr lang="de-AT" i="1" dirty="0" err="1" smtClean="0"/>
              <a:t>following</a:t>
            </a:r>
            <a:r>
              <a:rPr lang="de-AT" i="1" dirty="0" smtClean="0"/>
              <a:t> </a:t>
            </a:r>
            <a:r>
              <a:rPr lang="de-AT" i="1" dirty="0" err="1" smtClean="0"/>
              <a:t>criteria</a:t>
            </a:r>
            <a:r>
              <a:rPr lang="de-AT" i="1" dirty="0" smtClean="0"/>
              <a:t>:</a:t>
            </a:r>
          </a:p>
          <a:p>
            <a:pPr lvl="1" eaLnBrk="1" fontAlgn="auto" hangingPunct="1">
              <a:spcAft>
                <a:spcPts val="0"/>
              </a:spcAft>
              <a:defRPr/>
            </a:pPr>
            <a:r>
              <a:rPr lang="de-AT" dirty="0" err="1" smtClean="0">
                <a:solidFill>
                  <a:srgbClr val="C00000"/>
                </a:solidFill>
              </a:rPr>
              <a:t>Requires</a:t>
            </a:r>
            <a:r>
              <a:rPr lang="de-AT" dirty="0" smtClean="0">
                <a:solidFill>
                  <a:srgbClr val="C00000"/>
                </a:solidFill>
              </a:rPr>
              <a:t> </a:t>
            </a:r>
            <a:r>
              <a:rPr lang="de-AT" dirty="0" err="1" smtClean="0">
                <a:solidFill>
                  <a:srgbClr val="C00000"/>
                </a:solidFill>
              </a:rPr>
              <a:t>intervention</a:t>
            </a:r>
            <a:endParaRPr lang="de-AT" dirty="0" smtClean="0">
              <a:solidFill>
                <a:srgbClr val="C00000"/>
              </a:solidFill>
            </a:endParaRPr>
          </a:p>
          <a:p>
            <a:pPr lvl="1" eaLnBrk="1" fontAlgn="auto" hangingPunct="1">
              <a:spcAft>
                <a:spcPts val="0"/>
              </a:spcAft>
              <a:defRPr/>
            </a:pPr>
            <a:r>
              <a:rPr lang="de-AT" dirty="0" smtClean="0">
                <a:solidFill>
                  <a:srgbClr val="C00000"/>
                </a:solidFill>
              </a:rPr>
              <a:t>Leads </a:t>
            </a:r>
            <a:r>
              <a:rPr lang="de-AT" dirty="0" err="1" smtClean="0">
                <a:solidFill>
                  <a:srgbClr val="C00000"/>
                </a:solidFill>
              </a:rPr>
              <a:t>to</a:t>
            </a:r>
            <a:r>
              <a:rPr lang="de-AT" dirty="0" smtClean="0">
                <a:solidFill>
                  <a:srgbClr val="C00000"/>
                </a:solidFill>
              </a:rPr>
              <a:t> </a:t>
            </a:r>
            <a:r>
              <a:rPr lang="de-AT" dirty="0" err="1" smtClean="0">
                <a:solidFill>
                  <a:srgbClr val="C00000"/>
                </a:solidFill>
              </a:rPr>
              <a:t>hospitalization</a:t>
            </a:r>
            <a:endParaRPr lang="de-AT" dirty="0" smtClean="0">
              <a:solidFill>
                <a:srgbClr val="C00000"/>
              </a:solidFill>
            </a:endParaRPr>
          </a:p>
          <a:p>
            <a:pPr lvl="1" eaLnBrk="1" fontAlgn="auto" hangingPunct="1">
              <a:spcAft>
                <a:spcPts val="0"/>
              </a:spcAft>
              <a:defRPr/>
            </a:pPr>
            <a:r>
              <a:rPr lang="de-AT" dirty="0" smtClean="0">
                <a:solidFill>
                  <a:srgbClr val="C00000"/>
                </a:solidFill>
              </a:rPr>
              <a:t>Prompts </a:t>
            </a:r>
            <a:r>
              <a:rPr lang="de-AT" dirty="0" err="1" smtClean="0">
                <a:solidFill>
                  <a:srgbClr val="C00000"/>
                </a:solidFill>
              </a:rPr>
              <a:t>evaluation</a:t>
            </a:r>
            <a:endParaRPr lang="de-AT" dirty="0">
              <a:solidFill>
                <a:srgbClr val="C00000"/>
              </a:solidFill>
            </a:endParaRPr>
          </a:p>
        </p:txBody>
      </p:sp>
      <p:cxnSp>
        <p:nvCxnSpPr>
          <p:cNvPr id="5" name="Gerade Verbindung 4"/>
          <p:cNvCxnSpPr/>
          <p:nvPr/>
        </p:nvCxnSpPr>
        <p:spPr>
          <a:xfrm>
            <a:off x="247650" y="1425575"/>
            <a:ext cx="9720263" cy="0"/>
          </a:xfrm>
          <a:prstGeom prst="line">
            <a:avLst/>
          </a:prstGeom>
          <a:ln w="38100">
            <a:solidFill>
              <a:srgbClr val="C00000"/>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Tema de Offic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Tema de Office">
      <a:majorFont>
        <a:latin typeface="Calibri"/>
        <a:ea typeface=""/>
        <a:cs typeface=""/>
      </a:majorFont>
      <a:minorFont>
        <a:latin typeface="Calibri"/>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ma de Offic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1324</Words>
  <Application>Microsoft Office PowerPoint</Application>
  <PresentationFormat>Diapositivas de 35 mm</PresentationFormat>
  <Paragraphs>136</Paragraphs>
  <Slides>20</Slides>
  <Notes>5</Notes>
  <HiddenSlides>0</HiddenSlides>
  <MMClips>0</MMClips>
  <ScaleCrop>false</ScaleCrop>
  <HeadingPairs>
    <vt:vector size="4" baseType="variant">
      <vt:variant>
        <vt:lpstr>Tema</vt:lpstr>
      </vt:variant>
      <vt:variant>
        <vt:i4>2</vt:i4>
      </vt:variant>
      <vt:variant>
        <vt:lpstr>Títulos de diapositiva</vt:lpstr>
      </vt:variant>
      <vt:variant>
        <vt:i4>20</vt:i4>
      </vt:variant>
    </vt:vector>
  </HeadingPairs>
  <TitlesOfParts>
    <vt:vector size="22" baseType="lpstr">
      <vt:lpstr>Larissa</vt:lpstr>
      <vt:lpstr>Tema de Office</vt:lpstr>
      <vt:lpstr>Presentación de PowerPoint</vt:lpstr>
      <vt:lpstr>Relevance of bleeding as a clinical endpoint</vt:lpstr>
      <vt:lpstr>Presentación de PowerPoint</vt:lpstr>
      <vt:lpstr>Presentación de PowerPoint</vt:lpstr>
      <vt:lpstr>Presentación de PowerPoint</vt:lpstr>
      <vt:lpstr>Presentación de PowerPoint</vt:lpstr>
      <vt:lpstr>Existing bleeding scores</vt:lpstr>
      <vt:lpstr>Rationale for a new bleeding definition</vt:lpstr>
      <vt:lpstr>BARC (Bleeding Academic Research Consortium) definitions, Mehran et al, Circulation 2011;123:2736-2747 </vt:lpstr>
      <vt:lpstr>BARC (Bleeding Academic Research Consortium) definitions, Mehran et al, Circulation 2011;123:2736-2747 </vt:lpstr>
      <vt:lpstr>BARC (Bleeding Academic Research Consortium) definitions, Mehran et al, Circulation 2011;123:2736-2747 </vt:lpstr>
      <vt:lpstr>Type 5 – fatal bleeding</vt:lpstr>
      <vt:lpstr>Type 2 bleeding - further explanations</vt:lpstr>
      <vt:lpstr>Type 2 bleeding - further explanations</vt:lpstr>
      <vt:lpstr>Open questions regarding BARC</vt:lpstr>
      <vt:lpstr>Presentación de PowerPoint</vt:lpstr>
      <vt:lpstr>Presentación de PowerPoint</vt:lpstr>
      <vt:lpstr>Conclusion</vt:lpstr>
      <vt:lpstr>Conclusion (2)</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Bleeding Risk Estimation and the New (BARC) Definition of Bleeding Events</dc:title>
  <dc:creator>Weidinger</dc:creator>
  <cp:lastModifiedBy>solaci</cp:lastModifiedBy>
  <cp:revision>40</cp:revision>
  <dcterms:created xsi:type="dcterms:W3CDTF">2012-07-27T14:10:53Z</dcterms:created>
  <dcterms:modified xsi:type="dcterms:W3CDTF">2012-08-09T12:26:42Z</dcterms:modified>
</cp:coreProperties>
</file>